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1" r:id="rId5"/>
    <p:sldMasterId id="2147483697" r:id="rId6"/>
  </p:sldMasterIdLst>
  <p:notesMasterIdLst>
    <p:notesMasterId r:id="rId32"/>
  </p:notesMasterIdLst>
  <p:handoutMasterIdLst>
    <p:handoutMasterId r:id="rId33"/>
  </p:handoutMasterIdLst>
  <p:sldIdLst>
    <p:sldId id="914" r:id="rId7"/>
    <p:sldId id="967" r:id="rId8"/>
    <p:sldId id="916" r:id="rId9"/>
    <p:sldId id="917" r:id="rId10"/>
    <p:sldId id="918" r:id="rId11"/>
    <p:sldId id="893" r:id="rId12"/>
    <p:sldId id="895" r:id="rId13"/>
    <p:sldId id="896" r:id="rId14"/>
    <p:sldId id="897" r:id="rId15"/>
    <p:sldId id="899" r:id="rId16"/>
    <p:sldId id="983" r:id="rId17"/>
    <p:sldId id="985" r:id="rId18"/>
    <p:sldId id="984" r:id="rId19"/>
    <p:sldId id="902" r:id="rId20"/>
    <p:sldId id="903" r:id="rId21"/>
    <p:sldId id="980" r:id="rId22"/>
    <p:sldId id="979" r:id="rId23"/>
    <p:sldId id="981" r:id="rId24"/>
    <p:sldId id="905" r:id="rId25"/>
    <p:sldId id="982" r:id="rId26"/>
    <p:sldId id="906" r:id="rId27"/>
    <p:sldId id="907" r:id="rId28"/>
    <p:sldId id="908" r:id="rId29"/>
    <p:sldId id="909" r:id="rId30"/>
    <p:sldId id="910" r:id="rId31"/>
  </p:sldIdLst>
  <p:sldSz cx="9144000" cy="5143500" type="screen16x9"/>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66">
          <p15:clr>
            <a:srgbClr val="A4A3A4"/>
          </p15:clr>
        </p15:guide>
        <p15:guide id="2" pos="2804">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7" d="100"/>
          <a:sy n="147" d="100"/>
        </p:scale>
        <p:origin x="573" y="57"/>
      </p:cViewPr>
      <p:guideLst>
        <p:guide orient="horz" pos="1466"/>
        <p:guide pos="2804"/>
      </p:guideLst>
    </p:cSldViewPr>
  </p:slideViewPr>
  <p:notesTextViewPr>
    <p:cViewPr>
      <p:scale>
        <a:sx n="1" d="1"/>
        <a:sy n="1" d="1"/>
      </p:scale>
      <p:origin x="0" y="0"/>
    </p:cViewPr>
  </p:notesTextViewPr>
  <p:notesViewPr>
    <p:cSldViewPr>
      <p:cViewPr varScale="1">
        <p:scale>
          <a:sx n="70" d="100"/>
          <a:sy n="70" d="100"/>
        </p:scale>
        <p:origin x="3240"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3BB327-42ED-4817-BC1E-5B5EC99FF404}" type="datetimeFigureOut">
              <a:rPr lang="zh-CN" altLang="en-US" smtClean="0"/>
              <a:t>2025/9/10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91869B7-2328-4A66-9F83-E2E3DD11F473}" type="slidenum">
              <a:rPr lang="zh-CN" altLang="en-US" smtClean="0"/>
              <a:t>‹#›</a:t>
            </a:fld>
            <a:endParaRPr lang="zh-CN" altLang="en-US"/>
          </a:p>
        </p:txBody>
      </p:sp>
    </p:spTree>
    <p:extLst>
      <p:ext uri="{BB962C8B-B14F-4D97-AF65-F5344CB8AC3E}">
        <p14:creationId xmlns:p14="http://schemas.microsoft.com/office/powerpoint/2010/main" val="4718255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8C857D-9DEA-4D23-9FB4-80ECD7B5DC21}" type="datetimeFigureOut">
              <a:rPr lang="zh-CN" altLang="en-US" smtClean="0"/>
              <a:t>2025/9/10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72ED27-077B-4B8F-B939-7B693EA1A867}" type="slidenum">
              <a:rPr lang="zh-CN" altLang="en-US" smtClean="0"/>
              <a:t>‹#›</a:t>
            </a:fld>
            <a:endParaRPr lang="zh-CN" altLang="en-US"/>
          </a:p>
        </p:txBody>
      </p:sp>
    </p:spTree>
    <p:extLst>
      <p:ext uri="{BB962C8B-B14F-4D97-AF65-F5344CB8AC3E}">
        <p14:creationId xmlns:p14="http://schemas.microsoft.com/office/powerpoint/2010/main" val="2127638256"/>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67367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4947672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xml"/><Relationship Id="rId1" Type="http://schemas.openxmlformats.org/officeDocument/2006/relationships/tags" Target="../tags/tag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8.xml"/><Relationship Id="rId1" Type="http://schemas.openxmlformats.org/officeDocument/2006/relationships/tags" Target="../tags/tag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457201"/>
            <a:ext cx="8540750" cy="411718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Rectangle 4"/>
          <p:cNvSpPr>
            <a:spLocks noGrp="1" noChangeArrowheads="1"/>
          </p:cNvSpPr>
          <p:nvPr>
            <p:ph type="dt" sz="half" idx="10"/>
          </p:nvPr>
        </p:nvSpPr>
        <p:spPr>
          <a:xfrm>
            <a:off x="0" y="0"/>
            <a:ext cx="0" cy="0"/>
          </a:xfrm>
        </p:spPr>
        <p:txBody>
          <a:bodyPr/>
          <a:lstStyle>
            <a:lvl1pPr eaLnBrk="1" fontAlgn="auto" hangingPunct="1">
              <a:spcBef>
                <a:spcPts val="0"/>
              </a:spcBef>
              <a:spcAft>
                <a:spcPts val="0"/>
              </a:spcAft>
              <a:defRPr>
                <a:latin typeface="+mn-lt"/>
              </a:defRPr>
            </a:lvl1pPr>
          </a:lstStyle>
          <a:p>
            <a:pPr>
              <a:defRPr/>
            </a:pPr>
            <a:endParaRPr lang="en-US" altLang="zh-CN">
              <a:solidFill>
                <a:prstClr val="black">
                  <a:tint val="75000"/>
                </a:prstClr>
              </a:solidFill>
            </a:endParaRPr>
          </a:p>
        </p:txBody>
      </p:sp>
      <p:sp>
        <p:nvSpPr>
          <p:cNvPr id="4" name="Rectangle 5"/>
          <p:cNvSpPr>
            <a:spLocks noGrp="1" noChangeArrowheads="1"/>
          </p:cNvSpPr>
          <p:nvPr>
            <p:ph type="ftr" sz="quarter" idx="11"/>
          </p:nvPr>
        </p:nvSpPr>
        <p:spPr>
          <a:xfrm>
            <a:off x="0" y="0"/>
            <a:ext cx="0" cy="0"/>
          </a:xfrm>
        </p:spPr>
        <p:txBody>
          <a:bodyPr/>
          <a:lstStyle>
            <a:lvl1pPr eaLnBrk="1" fontAlgn="auto" hangingPunct="1">
              <a:spcBef>
                <a:spcPts val="0"/>
              </a:spcBef>
              <a:spcAft>
                <a:spcPts val="0"/>
              </a:spcAft>
              <a:defRPr>
                <a:latin typeface="+mn-lt"/>
              </a:defRPr>
            </a:lvl1pPr>
          </a:lstStyle>
          <a:p>
            <a:pPr>
              <a:defRPr/>
            </a:pPr>
            <a:endParaRPr lang="en-US" altLang="zh-CN">
              <a:solidFill>
                <a:prstClr val="black">
                  <a:tint val="75000"/>
                </a:prstClr>
              </a:solidFill>
            </a:endParaRPr>
          </a:p>
        </p:txBody>
      </p:sp>
      <p:sp>
        <p:nvSpPr>
          <p:cNvPr id="5" name="Rectangle 6"/>
          <p:cNvSpPr>
            <a:spLocks noGrp="1" noChangeArrowheads="1"/>
          </p:cNvSpPr>
          <p:nvPr>
            <p:ph type="sldNum" sz="quarter" idx="12"/>
          </p:nvPr>
        </p:nvSpPr>
        <p:spPr>
          <a:xfrm>
            <a:off x="0" y="0"/>
            <a:ext cx="0" cy="0"/>
          </a:xfrm>
        </p:spPr>
        <p:txBody>
          <a:bodyPr vert="horz" wrap="square" lIns="91440" tIns="45720" rIns="91440" bIns="45720" numCol="1" anchor="t" anchorCtr="0" compatLnSpc="1">
            <a:prstTxWarp prst="textNoShape">
              <a:avLst/>
            </a:prstTxWarp>
          </a:bodyPr>
          <a:lstStyle>
            <a:lvl1pPr eaLnBrk="1" hangingPunct="1">
              <a:defRPr/>
            </a:lvl1pPr>
          </a:lstStyle>
          <a:p>
            <a:fld id="{B0684A2A-C408-4A6B-AD4C-4A4D8CA6AF0B}" type="slidenum">
              <a:rPr lang="en-US" altLang="zh-CN">
                <a:solidFill>
                  <a:prstClr val="black">
                    <a:tint val="75000"/>
                  </a:prstClr>
                </a:solidFill>
              </a:rPr>
              <a:pPr/>
              <a:t>‹#›</a:t>
            </a:fld>
            <a:endParaRPr lang="en-US" altLang="zh-CN">
              <a:solidFill>
                <a:prstClr val="black">
                  <a:tint val="75000"/>
                </a:prstClr>
              </a:solidFill>
            </a:endParaRPr>
          </a:p>
        </p:txBody>
      </p:sp>
    </p:spTree>
    <p:extLst>
      <p:ext uri="{BB962C8B-B14F-4D97-AF65-F5344CB8AC3E}">
        <p14:creationId xmlns:p14="http://schemas.microsoft.com/office/powerpoint/2010/main" val="42230233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1"/>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3865" indent="0" algn="ctr">
              <a:buNone/>
              <a:defRPr sz="1200"/>
            </a:lvl6pPr>
            <a:lvl7pPr marL="2056765" indent="0" algn="ctr">
              <a:buNone/>
              <a:defRPr sz="1200"/>
            </a:lvl7pPr>
            <a:lvl8pPr marL="2399665" indent="0" algn="ctr">
              <a:buNone/>
              <a:defRPr sz="1200"/>
            </a:lvl8pPr>
            <a:lvl9pPr marL="2742565"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7"/>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40"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40" y="3441793"/>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3865" indent="0">
              <a:buNone/>
              <a:defRPr sz="1200">
                <a:solidFill>
                  <a:schemeClr val="tx1">
                    <a:tint val="75000"/>
                  </a:schemeClr>
                </a:solidFill>
              </a:defRPr>
            </a:lvl6pPr>
            <a:lvl7pPr marL="2056765" indent="0">
              <a:buNone/>
              <a:defRPr sz="1200">
                <a:solidFill>
                  <a:schemeClr val="tx1">
                    <a:tint val="75000"/>
                  </a:schemeClr>
                </a:solidFill>
              </a:defRPr>
            </a:lvl7pPr>
            <a:lvl8pPr marL="2399665" indent="0">
              <a:buNone/>
              <a:defRPr sz="1200">
                <a:solidFill>
                  <a:schemeClr val="tx1">
                    <a:tint val="75000"/>
                  </a:schemeClr>
                </a:solidFill>
              </a:defRPr>
            </a:lvl8pPr>
            <a:lvl9pPr marL="2742565"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9"/>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8"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5"/>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9" y="1261065"/>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9"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3865" indent="0">
              <a:buNone/>
              <a:defRPr sz="1500"/>
            </a:lvl6pPr>
            <a:lvl7pPr marL="2056765" indent="0">
              <a:buNone/>
              <a:defRPr sz="1500"/>
            </a:lvl7pPr>
            <a:lvl8pPr marL="2399665" indent="0">
              <a:buNone/>
              <a:defRPr sz="1500"/>
            </a:lvl8pPr>
            <a:lvl9pPr marL="2742565"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7"/>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7"/>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0"/>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6"/>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39"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39" y="3441792"/>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7" y="1080277"/>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4"/>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8" y="1261064"/>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8"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2565" indent="0">
              <a:buNone/>
              <a:defRPr sz="1400">
                <a:solidFill>
                  <a:schemeClr val="tx1">
                    <a:tint val="75000"/>
                  </a:schemeClr>
                </a:solidFill>
              </a:defRPr>
            </a:lvl7pPr>
            <a:lvl8pPr marL="3199765" indent="0">
              <a:buNone/>
              <a:defRPr sz="1400">
                <a:solidFill>
                  <a:schemeClr val="tx1">
                    <a:tint val="75000"/>
                  </a:schemeClr>
                </a:solidFill>
              </a:defRPr>
            </a:lvl8pPr>
            <a:lvl9pPr marL="3656965"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6"/>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6"/>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4924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37412179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276999"/>
          </a:xfrm>
        </p:spPr>
        <p:txBody>
          <a:bodyPr lIns="0" tIns="0" rIns="0" bIns="0"/>
          <a:lstStyle>
            <a:lvl1pPr>
              <a:defRPr sz="18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8115713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sz="half" idx="2"/>
          </p:nvPr>
        </p:nvSpPr>
        <p:spPr>
          <a:xfrm>
            <a:off x="1573053" y="1319434"/>
            <a:ext cx="2533650" cy="276999"/>
          </a:xfrm>
          <a:prstGeom prst="rect">
            <a:avLst/>
          </a:prstGeom>
        </p:spPr>
        <p:txBody>
          <a:bodyPr wrap="square" lIns="0" tIns="0" rIns="0" bIns="0">
            <a:spAutoFit/>
          </a:bodyPr>
          <a:lstStyle>
            <a:lvl1pPr>
              <a:defRPr sz="1800" b="0" i="0">
                <a:solidFill>
                  <a:schemeClr val="tx1"/>
                </a:solidFill>
                <a:latin typeface="微软雅黑"/>
                <a:cs typeface="微软雅黑"/>
              </a:defRPr>
            </a:lvl1pPr>
          </a:lstStyle>
          <a:p>
            <a:endParaRPr/>
          </a:p>
        </p:txBody>
      </p:sp>
      <p:sp>
        <p:nvSpPr>
          <p:cNvPr id="4" name="Holder 4"/>
          <p:cNvSpPr>
            <a:spLocks noGrp="1"/>
          </p:cNvSpPr>
          <p:nvPr>
            <p:ph sz="half" idx="3"/>
          </p:nvPr>
        </p:nvSpPr>
        <p:spPr>
          <a:xfrm>
            <a:off x="4709160" y="1183005"/>
            <a:ext cx="397764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2216367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0806797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6636847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492443"/>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369332"/>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2497" indent="0" algn="ctr">
              <a:buNone/>
              <a:defRPr>
                <a:solidFill>
                  <a:schemeClr val="tx1">
                    <a:tint val="75000"/>
                  </a:schemeClr>
                </a:solidFill>
              </a:defRPr>
            </a:lvl7pPr>
            <a:lvl8pPr marL="3199685" indent="0" algn="ctr">
              <a:buNone/>
              <a:defRPr>
                <a:solidFill>
                  <a:schemeClr val="tx1">
                    <a:tint val="75000"/>
                  </a:schemeClr>
                </a:solidFill>
              </a:defRPr>
            </a:lvl8pPr>
            <a:lvl9pPr marL="365687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83456"/>
            <a:ext cx="2103120" cy="276999"/>
          </a:xfrm>
        </p:spPr>
        <p:txBody>
          <a:bodyPr/>
          <a:lstStyle/>
          <a:p>
            <a:fld id="{8AFEEADE-4500-4884-B6C3-852FC7738ADD}" type="datetimeFigureOut">
              <a:rPr lang="zh-CN" altLang="en-US" smtClean="0">
                <a:solidFill>
                  <a:prstClr val="black">
                    <a:tint val="75000"/>
                  </a:prstClr>
                </a:solidFill>
              </a:rPr>
              <a:pPr/>
              <a:t>2025/9/10</a:t>
            </a:fld>
            <a:endParaRPr lang="zh-CN" altLang="en-US">
              <a:solidFill>
                <a:prstClr val="black">
                  <a:tint val="75000"/>
                </a:prstClr>
              </a:solidFill>
            </a:endParaRPr>
          </a:p>
        </p:txBody>
      </p:sp>
      <p:sp>
        <p:nvSpPr>
          <p:cNvPr id="5" name="页脚占位符 4"/>
          <p:cNvSpPr>
            <a:spLocks noGrp="1"/>
          </p:cNvSpPr>
          <p:nvPr>
            <p:ph type="ftr" sz="quarter" idx="11"/>
          </p:nvPr>
        </p:nvSpPr>
        <p:spPr>
          <a:xfrm>
            <a:off x="3108960" y="4783456"/>
            <a:ext cx="2926080" cy="276999"/>
          </a:xfr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83680" y="4783456"/>
            <a:ext cx="2103120" cy="276999"/>
          </a:xfrm>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374978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03675185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8345352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9215299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67219017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9427329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75175658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0025347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7112070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126406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dirty="0"/>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9/10/2025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69346198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solidFill>
                  <a:prstClr val="black">
                    <a:tint val="75000"/>
                  </a:prstClr>
                </a:solidFill>
              </a:rPr>
              <a:pPr/>
              <a:t>2025/9/10</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4647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1"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ags" Target="../tags/tag1.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6" Type="http://schemas.openxmlformats.org/officeDocument/2006/relationships/image" Target="../media/image2.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emf"/><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ags" Target="../tags/tag5.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6" Type="http://schemas.openxmlformats.org/officeDocument/2006/relationships/image" Target="../media/image2.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1.emf"/><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ags" Target="../tags/tag6.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7.xml"/><Relationship Id="rId7"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theme" Target="../theme/theme5.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8.xml"/><Relationship Id="rId7" Type="http://schemas.openxmlformats.org/officeDocument/2006/relationships/theme" Target="../theme/theme6.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27" tIns="45714" rIns="91427" bIns="45714"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27" tIns="45714" rIns="91427"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27" tIns="45714" rIns="91427" bIns="45714" rtlCol="0" anchor="ctr"/>
          <a:lstStyle>
            <a:lvl1pPr algn="l">
              <a:defRPr sz="1200">
                <a:solidFill>
                  <a:schemeClr val="tx1">
                    <a:tint val="75000"/>
                  </a:schemeClr>
                </a:solidFill>
              </a:defRPr>
            </a:lvl1pPr>
          </a:lstStyle>
          <a:p>
            <a:fld id="{8AFEEADE-4500-4884-B6C3-852FC7738ADD}" type="datetimeFigureOut">
              <a:rPr lang="zh-CN" altLang="en-US" smtClean="0"/>
              <a:t>2025/9/10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27" tIns="45714" rIns="91427"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3"/>
            <a:ext cx="2133600" cy="273844"/>
          </a:xfrm>
          <a:prstGeom prst="rect">
            <a:avLst/>
          </a:prstGeom>
        </p:spPr>
        <p:txBody>
          <a:bodyPr vert="horz" lIns="91427" tIns="45714" rIns="91427" bIns="45714" rtlCol="0" anchor="ctr"/>
          <a:lstStyle>
            <a:lvl1pPr algn="r">
              <a:defRPr sz="1200">
                <a:solidFill>
                  <a:schemeClr val="tx1">
                    <a:tint val="75000"/>
                  </a:schemeClr>
                </a:solidFill>
              </a:defRPr>
            </a:lvl1pPr>
          </a:lstStyle>
          <a:p>
            <a:fld id="{15FB741A-F61F-488C-8EB2-4E4918887FD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10" r:id="rId12"/>
  </p:sldLayoutIdLst>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7" y="540140"/>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9"/>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330"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6605"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3865" algn="l" defTabSz="685165" rtl="0" eaLnBrk="1" latinLnBrk="0" hangingPunct="1">
        <a:defRPr sz="1300" kern="1200">
          <a:solidFill>
            <a:schemeClr val="tx1"/>
          </a:solidFill>
          <a:latin typeface="+mn-lt"/>
          <a:ea typeface="+mn-ea"/>
          <a:cs typeface="+mn-cs"/>
        </a:defRPr>
      </a:lvl6pPr>
      <a:lvl7pPr marL="2056765" algn="l" defTabSz="685165" rtl="0" eaLnBrk="1" latinLnBrk="0" hangingPunct="1">
        <a:defRPr sz="1300" kern="1200">
          <a:solidFill>
            <a:schemeClr val="tx1"/>
          </a:solidFill>
          <a:latin typeface="+mn-lt"/>
          <a:ea typeface="+mn-ea"/>
          <a:cs typeface="+mn-cs"/>
        </a:defRPr>
      </a:lvl7pPr>
      <a:lvl8pPr marL="2399665" algn="l" defTabSz="685165" rtl="0" eaLnBrk="1" latinLnBrk="0" hangingPunct="1">
        <a:defRPr sz="1300" kern="1200">
          <a:solidFill>
            <a:schemeClr val="tx1"/>
          </a:solidFill>
          <a:latin typeface="+mn-lt"/>
          <a:ea typeface="+mn-ea"/>
          <a:cs typeface="+mn-cs"/>
        </a:defRPr>
      </a:lvl8pPr>
      <a:lvl9pPr marL="2742565" algn="l" defTabSz="685165"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6" y="540139"/>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8"/>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965"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7240"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4500" algn="l" defTabSz="685165" rtl="0" eaLnBrk="1" latinLnBrk="0" hangingPunct="1">
        <a:defRPr sz="1300" kern="1200">
          <a:solidFill>
            <a:schemeClr val="tx1"/>
          </a:solidFill>
          <a:latin typeface="+mn-lt"/>
          <a:ea typeface="+mn-ea"/>
          <a:cs typeface="+mn-cs"/>
        </a:defRPr>
      </a:lvl6pPr>
      <a:lvl7pPr marL="2057400" algn="l" defTabSz="685165" rtl="0" eaLnBrk="1" latinLnBrk="0" hangingPunct="1">
        <a:defRPr sz="1300" kern="1200">
          <a:solidFill>
            <a:schemeClr val="tx1"/>
          </a:solidFill>
          <a:latin typeface="+mn-lt"/>
          <a:ea typeface="+mn-ea"/>
          <a:cs typeface="+mn-cs"/>
        </a:defRPr>
      </a:lvl7pPr>
      <a:lvl8pPr marL="2400300" algn="l" defTabSz="685165" rtl="0" eaLnBrk="1" latinLnBrk="0" hangingPunct="1">
        <a:defRPr sz="1300" kern="1200">
          <a:solidFill>
            <a:schemeClr val="tx1"/>
          </a:solidFill>
          <a:latin typeface="+mn-lt"/>
          <a:ea typeface="+mn-ea"/>
          <a:cs typeface="+mn-cs"/>
        </a:defRPr>
      </a:lvl8pPr>
      <a:lvl9pPr marL="2743200" algn="l" defTabSz="685165"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1"/>
            <a:ext cx="9144000" cy="5143499"/>
          </a:xfrm>
          <a:prstGeom prst="rect">
            <a:avLst/>
          </a:prstGeom>
          <a:blipFill>
            <a:blip r:embed="rId8"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308610" y="435483"/>
            <a:ext cx="8308658" cy="0"/>
          </a:xfrm>
          <a:custGeom>
            <a:avLst/>
            <a:gdLst/>
            <a:ahLst/>
            <a:cxnLst/>
            <a:rect l="l" t="t" r="r" b="b"/>
            <a:pathLst>
              <a:path w="11078210">
                <a:moveTo>
                  <a:pt x="0" y="0"/>
                </a:moveTo>
                <a:lnTo>
                  <a:pt x="11078210" y="0"/>
                </a:lnTo>
              </a:path>
            </a:pathLst>
          </a:custGeom>
          <a:ln w="6096">
            <a:solidFill>
              <a:srgbClr val="32859A"/>
            </a:solidFill>
          </a:ln>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492443"/>
          </a:xfrm>
          <a:prstGeom prst="rect">
            <a:avLst/>
          </a:prstGeom>
        </p:spPr>
        <p:txBody>
          <a:bodyPr wrap="square" lIns="0" tIns="0" rIns="0" bIns="0">
            <a:spAutoFit/>
          </a:bodyPr>
          <a:lstStyle>
            <a:lvl1pPr>
              <a:defRPr sz="32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369332"/>
          </a:xfrm>
          <a:prstGeom prst="rect">
            <a:avLst/>
          </a:prstGeom>
        </p:spPr>
        <p:txBody>
          <a:bodyPr wrap="square" lIns="0" tIns="0" rIns="0" bIns="0">
            <a:spAutoFit/>
          </a:bodyPr>
          <a:lstStyle>
            <a:lvl1pPr>
              <a:defRPr sz="24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9/10/2025</a:t>
            </a:fld>
            <a:endParaRPr lang="en-US">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218679218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9/10/2025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237564569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9/10/2025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416986600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oleObject" Target="../embeddings/oleObject1.bin"/><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1.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复习回顾</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2032000" y="2249170"/>
            <a:ext cx="5080000" cy="275590"/>
          </a:xfrm>
          <a:prstGeom prst="rect">
            <a:avLst/>
          </a:prstGeom>
          <a:noFill/>
          <a:ln w="9525">
            <a:noFill/>
          </a:ln>
        </p:spPr>
        <p:txBody>
          <a:bodyPr>
            <a:spAutoFit/>
          </a:bodyPr>
          <a:lstStyle/>
          <a:p>
            <a:pPr indent="304800"/>
            <a:r>
              <a:rPr lang="en-US" sz="1200">
                <a:solidFill>
                  <a:srgbClr val="333333"/>
                </a:solidFill>
                <a:latin typeface="宋体" panose="02010600030101010101" pitchFamily="2" charset="-122"/>
              </a:rPr>
              <a:t> </a:t>
            </a:r>
            <a:endParaRPr lang="zh-CN" altLang="en-US">
              <a:solidFill>
                <a:prstClr val="black"/>
              </a:solidFill>
            </a:endParaRPr>
          </a:p>
        </p:txBody>
      </p:sp>
      <p:sp>
        <p:nvSpPr>
          <p:cNvPr id="5" name="文本框 4"/>
          <p:cNvSpPr txBox="1"/>
          <p:nvPr/>
        </p:nvSpPr>
        <p:spPr>
          <a:xfrm>
            <a:off x="247889" y="1012704"/>
            <a:ext cx="8540115" cy="662554"/>
          </a:xfrm>
          <a:prstGeom prst="rect">
            <a:avLst/>
          </a:prstGeom>
          <a:noFill/>
        </p:spPr>
        <p:txBody>
          <a:bodyPr wrap="square" rtlCol="0" anchor="t">
            <a:spAutoFit/>
          </a:bodyPr>
          <a:lstStyle/>
          <a:p>
            <a:pPr>
              <a:lnSpc>
                <a:spcPct val="150000"/>
              </a:lnSpc>
            </a:pPr>
            <a:r>
              <a:rPr lang="zh-CN" altLang="en-US" sz="28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国际物流的特点？</a:t>
            </a:r>
          </a:p>
        </p:txBody>
      </p:sp>
    </p:spTree>
    <p:extLst>
      <p:ext uri="{BB962C8B-B14F-4D97-AF65-F5344CB8AC3E}">
        <p14:creationId xmlns:p14="http://schemas.microsoft.com/office/powerpoint/2010/main" val="3740305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a:solidFill>
                    <a:srgbClr val="0070C0"/>
                  </a:solidFill>
                  <a:latin typeface="华文楷体" panose="02010600040101010101" pitchFamily="2" charset="-122"/>
                  <a:ea typeface="华文楷体" panose="02010600040101010101" pitchFamily="2" charset="-122"/>
                </a:rPr>
                <a:t>三、国际货物运输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2095" y="878840"/>
            <a:ext cx="1960880" cy="398780"/>
          </a:xfrm>
          <a:prstGeom prst="rect">
            <a:avLst/>
          </a:prstGeom>
          <a:noFill/>
        </p:spPr>
        <p:txBody>
          <a:bodyPr wrap="none" rtlCol="0" anchor="t">
            <a:spAutoFit/>
          </a:bodyPr>
          <a:lstStyle/>
          <a:p>
            <a:r>
              <a:rPr lang="zh-CN" altLang="en-US" sz="2000" b="1" dirty="0">
                <a:latin typeface="微软雅黑" panose="020B0503020204020204" pitchFamily="34" charset="-122"/>
                <a:ea typeface="微软雅黑" panose="020B0503020204020204" pitchFamily="34" charset="-122"/>
                <a:sym typeface="+mn-ea"/>
              </a:rPr>
              <a:t>（二）中欧班列</a:t>
            </a:r>
          </a:p>
        </p:txBody>
      </p:sp>
      <p:sp>
        <p:nvSpPr>
          <p:cNvPr id="3" name="文本框 2"/>
          <p:cNvSpPr txBox="1"/>
          <p:nvPr/>
        </p:nvSpPr>
        <p:spPr>
          <a:xfrm>
            <a:off x="288925" y="1349375"/>
            <a:ext cx="8323580" cy="1753235"/>
          </a:xfrm>
          <a:prstGeom prst="rect">
            <a:avLst/>
          </a:prstGeom>
          <a:noFill/>
        </p:spPr>
        <p:txBody>
          <a:bodyPr wrap="square" rtlCol="0" anchor="t">
            <a:spAutoFit/>
          </a:bodyPr>
          <a:lstStyle/>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中欧班列是由中国铁路总公司组织，按照固定车次、线路、班期和全程运行时刻开行。运行于中国与欧洲以及“一带一路”沿线国家间的集装箱等铁路国际联运列车。是深化我国与沿线国家经贸合作的重要载体和推进“一带一路”建设的重要抓手。</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a:solidFill>
                    <a:srgbClr val="0070C0"/>
                  </a:solidFill>
                  <a:latin typeface="华文楷体" panose="02010600040101010101" pitchFamily="2" charset="-122"/>
                  <a:ea typeface="华文楷体" panose="02010600040101010101" pitchFamily="2" charset="-122"/>
                </a:rPr>
                <a:t>三、国际货物运输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2095" y="878840"/>
            <a:ext cx="1980029" cy="400110"/>
          </a:xfrm>
          <a:prstGeom prst="rect">
            <a:avLst/>
          </a:prstGeom>
          <a:noFill/>
        </p:spPr>
        <p:txBody>
          <a:bodyPr wrap="none" rtlCol="0" anchor="t">
            <a:spAutoFit/>
          </a:bodyPr>
          <a:lstStyle/>
          <a:p>
            <a:r>
              <a:rPr lang="zh-CN" altLang="en-US" sz="2000" b="1" dirty="0">
                <a:solidFill>
                  <a:prstClr val="black"/>
                </a:solidFill>
                <a:latin typeface="微软雅黑" panose="020B0503020204020204" pitchFamily="34" charset="-122"/>
                <a:ea typeface="微软雅黑" panose="020B0503020204020204" pitchFamily="34" charset="-122"/>
                <a:sym typeface="+mn-ea"/>
              </a:rPr>
              <a:t>（三）国际海运</a:t>
            </a:r>
          </a:p>
        </p:txBody>
      </p:sp>
      <p:sp>
        <p:nvSpPr>
          <p:cNvPr id="3" name="文本框 2"/>
          <p:cNvSpPr txBox="1"/>
          <p:nvPr/>
        </p:nvSpPr>
        <p:spPr>
          <a:xfrm>
            <a:off x="145578" y="1225002"/>
            <a:ext cx="8890918" cy="3000821"/>
          </a:xfrm>
          <a:prstGeom prst="rect">
            <a:avLst/>
          </a:prstGeom>
          <a:noFill/>
        </p:spPr>
        <p:txBody>
          <a:bodyPr wrap="square" rtlCol="0" anchor="t">
            <a:spAutoFit/>
          </a:bodyPr>
          <a:lstStyle/>
          <a:p>
            <a:pPr indent="447675" algn="just">
              <a:lnSpc>
                <a:spcPct val="150000"/>
              </a:lnSpc>
              <a:buClr>
                <a:srgbClr val="0070C0"/>
              </a:buClr>
            </a:pPr>
            <a:r>
              <a:rPr lang="en-US" altLang="zh-CN"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、班轮运输</a:t>
            </a:r>
          </a:p>
          <a:p>
            <a:pPr indent="447675" algn="just">
              <a:lnSpc>
                <a:spcPct val="150000"/>
              </a:lnSpc>
              <a:buClr>
                <a:srgbClr val="0070C0"/>
              </a:buClr>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班轮运输具有以下四个特点：</a:t>
            </a:r>
          </a:p>
          <a:p>
            <a:pPr indent="447675" algn="just">
              <a:lnSpc>
                <a:spcPct val="150000"/>
              </a:lnSpc>
              <a:buClr>
                <a:srgbClr val="0070C0"/>
              </a:buClr>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①固定航线、固定港口、固定船期和相对固定的运费率，即“四定”。</a:t>
            </a:r>
          </a:p>
          <a:p>
            <a:pPr indent="447675" algn="just">
              <a:lnSpc>
                <a:spcPct val="150000"/>
              </a:lnSpc>
              <a:buClr>
                <a:srgbClr val="0070C0"/>
              </a:buClr>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②承运人负责装货作业、卸货作业和理舱作业及全部费用。</a:t>
            </a:r>
          </a:p>
          <a:p>
            <a:pPr indent="447675" algn="just">
              <a:lnSpc>
                <a:spcPct val="150000"/>
              </a:lnSpc>
              <a:buClr>
                <a:srgbClr val="0070C0"/>
              </a:buClr>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③承运人对货物负责的期间使从货物装上船起到货物卸下船止，即“船舷至船舷”</a:t>
            </a:r>
          </a:p>
          <a:p>
            <a:pPr indent="447675" algn="just">
              <a:lnSpc>
                <a:spcPct val="150000"/>
              </a:lnSpc>
              <a:buClr>
                <a:srgbClr val="0070C0"/>
              </a:buClr>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④承运人和托运人双方的权利义务和责任豁免以签发的提单条款为依据并受同一</a:t>
            </a:r>
            <a:endPar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47675" algn="just">
              <a:lnSpc>
                <a:spcPct val="150000"/>
              </a:lnSpc>
              <a:buClr>
                <a:srgbClr val="0070C0"/>
              </a:buClr>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的国际公约制约。</a:t>
            </a:r>
          </a:p>
        </p:txBody>
      </p:sp>
    </p:spTree>
    <p:extLst>
      <p:ext uri="{BB962C8B-B14F-4D97-AF65-F5344CB8AC3E}">
        <p14:creationId xmlns:p14="http://schemas.microsoft.com/office/powerpoint/2010/main" val="19002064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a:solidFill>
                    <a:srgbClr val="0070C0"/>
                  </a:solidFill>
                  <a:latin typeface="华文楷体" panose="02010600040101010101" pitchFamily="2" charset="-122"/>
                  <a:ea typeface="华文楷体" panose="02010600040101010101" pitchFamily="2" charset="-122"/>
                </a:rPr>
                <a:t>三、国际货物运输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2095" y="878840"/>
            <a:ext cx="1980029" cy="400110"/>
          </a:xfrm>
          <a:prstGeom prst="rect">
            <a:avLst/>
          </a:prstGeom>
          <a:noFill/>
        </p:spPr>
        <p:txBody>
          <a:bodyPr wrap="none" rtlCol="0" anchor="t">
            <a:spAutoFit/>
          </a:bodyPr>
          <a:lstStyle/>
          <a:p>
            <a:r>
              <a:rPr lang="zh-CN" altLang="en-US" sz="2000" b="1" dirty="0">
                <a:solidFill>
                  <a:prstClr val="black"/>
                </a:solidFill>
                <a:latin typeface="微软雅黑" panose="020B0503020204020204" pitchFamily="34" charset="-122"/>
                <a:ea typeface="微软雅黑" panose="020B0503020204020204" pitchFamily="34" charset="-122"/>
                <a:sym typeface="+mn-ea"/>
              </a:rPr>
              <a:t>（三）国际海运</a:t>
            </a:r>
          </a:p>
        </p:txBody>
      </p:sp>
      <p:sp>
        <p:nvSpPr>
          <p:cNvPr id="3" name="文本框 2"/>
          <p:cNvSpPr txBox="1"/>
          <p:nvPr/>
        </p:nvSpPr>
        <p:spPr>
          <a:xfrm>
            <a:off x="145578" y="1225002"/>
            <a:ext cx="8890918" cy="2585323"/>
          </a:xfrm>
          <a:prstGeom prst="rect">
            <a:avLst/>
          </a:prstGeom>
          <a:noFill/>
        </p:spPr>
        <p:txBody>
          <a:bodyPr wrap="square" rtlCol="0" anchor="t">
            <a:spAutoFit/>
          </a:bodyPr>
          <a:lstStyle/>
          <a:p>
            <a:pPr indent="447675" algn="just">
              <a:lnSpc>
                <a:spcPct val="150000"/>
              </a:lnSpc>
              <a:buClr>
                <a:srgbClr val="0070C0"/>
              </a:buClr>
            </a:pPr>
            <a:r>
              <a:rPr lang="en-US" altLang="zh-CN"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、租船运输</a:t>
            </a:r>
          </a:p>
          <a:p>
            <a:pPr indent="447675" algn="just">
              <a:lnSpc>
                <a:spcPct val="150000"/>
              </a:lnSpc>
              <a:buClr>
                <a:srgbClr val="0070C0"/>
              </a:buClr>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租船运输没有固定的航线、固定的装卸港口和固定的船期。而是根据租船人</a:t>
            </a:r>
            <a:endPar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47675" algn="just">
              <a:lnSpc>
                <a:spcPct val="150000"/>
              </a:lnSpc>
              <a:buClr>
                <a:srgbClr val="0070C0"/>
              </a:buClr>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的需要和船东的可能，由双方洽商运输条件，以</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租船合同</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的形式加以规定。</a:t>
            </a:r>
          </a:p>
          <a:p>
            <a:pPr indent="447675" algn="just">
              <a:lnSpc>
                <a:spcPct val="150000"/>
              </a:lnSpc>
              <a:buClr>
                <a:srgbClr val="0070C0"/>
              </a:buClr>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租船运输中，</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船舶港口使费、货物装卸费、船舶延期费用</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等的承担和支付按</a:t>
            </a:r>
            <a:endPar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47675" algn="just">
              <a:lnSpc>
                <a:spcPct val="150000"/>
              </a:lnSpc>
              <a:buClr>
                <a:srgbClr val="0070C0"/>
              </a:buClr>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租船合同的规定由船舶所有人或承租人负担，而</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班轮运输</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中船舶一切正常运营支</a:t>
            </a:r>
            <a:endPar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47675" algn="just">
              <a:lnSpc>
                <a:spcPct val="150000"/>
              </a:lnSpc>
              <a:buClr>
                <a:srgbClr val="0070C0"/>
              </a:buClr>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出均</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由船方负担</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。租船运输</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价值较低的大宗散装货物为主</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单位运输成本较低</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Tree>
    <p:extLst>
      <p:ext uri="{BB962C8B-B14F-4D97-AF65-F5344CB8AC3E}">
        <p14:creationId xmlns:p14="http://schemas.microsoft.com/office/powerpoint/2010/main" val="3715355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a:solidFill>
                    <a:srgbClr val="0070C0"/>
                  </a:solidFill>
                  <a:latin typeface="华文楷体" panose="02010600040101010101" pitchFamily="2" charset="-122"/>
                  <a:ea typeface="华文楷体" panose="02010600040101010101" pitchFamily="2" charset="-122"/>
                </a:rPr>
                <a:t>三、国际货物运输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2095" y="878840"/>
            <a:ext cx="2492990" cy="400110"/>
          </a:xfrm>
          <a:prstGeom prst="rect">
            <a:avLst/>
          </a:prstGeom>
          <a:noFill/>
        </p:spPr>
        <p:txBody>
          <a:bodyPr wrap="none" rtlCol="0" anchor="t">
            <a:spAutoFit/>
          </a:bodyPr>
          <a:lstStyle/>
          <a:p>
            <a:r>
              <a:rPr lang="zh-CN" altLang="en-US" sz="2000" b="1" dirty="0">
                <a:solidFill>
                  <a:prstClr val="black"/>
                </a:solidFill>
                <a:latin typeface="微软雅黑" panose="020B0503020204020204" pitchFamily="34" charset="-122"/>
                <a:ea typeface="微软雅黑" panose="020B0503020204020204" pitchFamily="34" charset="-122"/>
                <a:sym typeface="+mn-ea"/>
              </a:rPr>
              <a:t>（四）国际多式联运</a:t>
            </a:r>
          </a:p>
        </p:txBody>
      </p:sp>
      <p:sp>
        <p:nvSpPr>
          <p:cNvPr id="3" name="文本框 2"/>
          <p:cNvSpPr txBox="1"/>
          <p:nvPr/>
        </p:nvSpPr>
        <p:spPr>
          <a:xfrm>
            <a:off x="252095" y="1219200"/>
            <a:ext cx="8255635" cy="3692525"/>
          </a:xfrm>
          <a:prstGeom prst="rect">
            <a:avLst/>
          </a:prstGeom>
          <a:noFill/>
        </p:spPr>
        <p:txBody>
          <a:bodyPr wrap="square" rtlCol="0" anchor="t">
            <a:spAutoFit/>
          </a:bodyPr>
          <a:lstStyle/>
          <a:p>
            <a:pPr indent="447675" algn="just">
              <a:lnSpc>
                <a:spcPct val="150000"/>
              </a:lnSpc>
              <a:buClr>
                <a:srgbClr val="0070C0"/>
              </a:buClr>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国际多式联运也称为国际综合一贯运输，是国际多种运输方式的联合运输。</a:t>
            </a:r>
            <a:endPar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indent="447675" algn="just">
              <a:lnSpc>
                <a:spcPct val="150000"/>
              </a:lnSpc>
              <a:buClr>
                <a:srgbClr val="0070C0"/>
              </a:buClr>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国际多式联运的核心工具是集装箱，以集装箱为贯通全程的货体单位。国际多式联运必须具备以下几个条件：</a:t>
            </a:r>
            <a:endPar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indent="447675" algn="just">
              <a:lnSpc>
                <a:spcPct val="150000"/>
              </a:lnSpc>
              <a:buClr>
                <a:srgbClr val="0070C0"/>
              </a:buClr>
            </a:pPr>
            <a:r>
              <a:rPr lang="en-US" altLang="zh-CN"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需有一份多式联运合同；</a:t>
            </a:r>
            <a:r>
              <a:rPr lang="en-US" altLang="zh-CN"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		4.</a:t>
            </a: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运输全程用单一费率计费；</a:t>
            </a:r>
            <a:endParaRPr lang="en-US" altLang="zh-CN"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447675" algn="just">
              <a:lnSpc>
                <a:spcPct val="150000"/>
              </a:lnSpc>
              <a:buClr>
                <a:srgbClr val="0070C0"/>
              </a:buClr>
            </a:pPr>
            <a:r>
              <a:rPr lang="en-US" altLang="zh-CN"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使用一份全程的多式联运单据；</a:t>
            </a:r>
            <a:r>
              <a:rPr lang="en-US" altLang="zh-CN"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	5.</a:t>
            </a: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必须是不同国家之间的运输；</a:t>
            </a:r>
            <a:endParaRPr lang="en-US" altLang="zh-CN"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447675" algn="just">
              <a:lnSpc>
                <a:spcPct val="150000"/>
              </a:lnSpc>
              <a:buClr>
                <a:srgbClr val="0070C0"/>
              </a:buClr>
            </a:pPr>
            <a:r>
              <a:rPr lang="en-US" altLang="zh-CN"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采用不少于两种运输方式；</a:t>
            </a:r>
            <a:r>
              <a:rPr lang="en-US" altLang="zh-CN"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	             6.</a:t>
            </a: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专门的经营人对多式联运负责。</a:t>
            </a:r>
          </a:p>
          <a:p>
            <a:pPr indent="447675" algn="just">
              <a:lnSpc>
                <a:spcPct val="150000"/>
              </a:lnSpc>
              <a:buClr>
                <a:srgbClr val="0070C0"/>
              </a:buClr>
            </a:pPr>
            <a:r>
              <a:rPr lang="zh-CN" altLang="en-US" sz="16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国际多式联运由一个总运人总负责，手续简便，各个运输环节衔接紧密，能做到跨国</a:t>
            </a:r>
            <a:r>
              <a:rPr lang="en-US" altLang="zh-CN" sz="16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门到门</a:t>
            </a:r>
            <a:r>
              <a:rPr lang="en-US" altLang="zh-CN" sz="16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的物流服务。所以，与大陆桥一样，国际多式联运具有速度快，费用省、质量好的特点</a:t>
            </a:r>
          </a:p>
        </p:txBody>
      </p:sp>
    </p:spTree>
    <p:extLst>
      <p:ext uri="{BB962C8B-B14F-4D97-AF65-F5344CB8AC3E}">
        <p14:creationId xmlns:p14="http://schemas.microsoft.com/office/powerpoint/2010/main" val="40336312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a:solidFill>
                    <a:srgbClr val="0070C0"/>
                  </a:solidFill>
                  <a:latin typeface="华文楷体" panose="02010600040101010101" pitchFamily="2" charset="-122"/>
                  <a:ea typeface="华文楷体" panose="02010600040101010101" pitchFamily="2" charset="-122"/>
                </a:rPr>
                <a:t>三、国际货物运输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81050" y="876788"/>
            <a:ext cx="2492990" cy="400110"/>
          </a:xfrm>
          <a:prstGeom prst="rect">
            <a:avLst/>
          </a:prstGeom>
          <a:noFill/>
        </p:spPr>
        <p:txBody>
          <a:bodyPr wrap="none" rtlCol="0" anchor="t">
            <a:spAutoFit/>
          </a:bodyPr>
          <a:lstStyle/>
          <a:p>
            <a:pPr algn="l"/>
            <a:r>
              <a:rPr lang="zh-CN" altLang="en-US" sz="2000" b="1" dirty="0">
                <a:latin typeface="微软雅黑" panose="020B0503020204020204" pitchFamily="34" charset="-122"/>
                <a:ea typeface="微软雅黑" panose="020B0503020204020204" pitchFamily="34" charset="-122"/>
                <a:sym typeface="+mn-ea"/>
              </a:rPr>
              <a:t>（五）国际铁路联运</a:t>
            </a:r>
          </a:p>
        </p:txBody>
      </p:sp>
      <p:sp>
        <p:nvSpPr>
          <p:cNvPr id="3" name="文本框 2"/>
          <p:cNvSpPr txBox="1"/>
          <p:nvPr/>
        </p:nvSpPr>
        <p:spPr>
          <a:xfrm>
            <a:off x="252095" y="1275080"/>
            <a:ext cx="8255635" cy="2168525"/>
          </a:xfrm>
          <a:prstGeom prst="rect">
            <a:avLst/>
          </a:prstGeom>
          <a:noFill/>
        </p:spPr>
        <p:txBody>
          <a:bodyPr wrap="square" rtlCol="0" anchor="t">
            <a:spAutoFit/>
          </a:bodyPr>
          <a:lstStyle/>
          <a:p>
            <a:pPr marL="0" indent="447675" algn="just">
              <a:lnSpc>
                <a:spcPct val="150000"/>
              </a:lnSpc>
              <a:buClr>
                <a:srgbClr val="0070C0"/>
              </a:buClr>
              <a:buNone/>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国际铁路联运是以</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sym typeface="+mn-ea"/>
              </a:rPr>
              <a:t>散货方式</a:t>
            </a: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完成的国际联合运输。</a:t>
            </a:r>
          </a:p>
          <a:p>
            <a:pPr marL="0" indent="447675" algn="just">
              <a:lnSpc>
                <a:spcPct val="150000"/>
              </a:lnSpc>
              <a:buClr>
                <a:srgbClr val="0070C0"/>
              </a:buClr>
              <a:buNone/>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国际铁路联运主要对散杂货而言，不受集装箱的限制，可以承运各种货物。由于可采用普通货车运输，运量要比“大陆桥”集装箱运输的运量大。</a:t>
            </a:r>
          </a:p>
          <a:p>
            <a:pPr marL="0" indent="447675" algn="just">
              <a:lnSpc>
                <a:spcPct val="150000"/>
              </a:lnSpc>
              <a:buClr>
                <a:srgbClr val="0070C0"/>
              </a:buClr>
              <a:buNone/>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国际铁路联运缺点是，在不同轨距的国家国境站，需更换车轮，这样容易造成货物损坏并且大大减慢了物流速度。</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a:solidFill>
                    <a:srgbClr val="0070C0"/>
                  </a:solidFill>
                  <a:latin typeface="华文楷体" panose="02010600040101010101" pitchFamily="2" charset="-122"/>
                  <a:ea typeface="华文楷体" panose="02010600040101010101" pitchFamily="2" charset="-122"/>
                </a:rPr>
                <a:t>三、国际货物运输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2095" y="878840"/>
            <a:ext cx="2492990" cy="400110"/>
          </a:xfrm>
          <a:prstGeom prst="rect">
            <a:avLst/>
          </a:prstGeom>
          <a:noFill/>
        </p:spPr>
        <p:txBody>
          <a:bodyPr wrap="none" rtlCol="0" anchor="t">
            <a:spAutoFit/>
          </a:bodyPr>
          <a:lstStyle/>
          <a:p>
            <a:pPr algn="l"/>
            <a:r>
              <a:rPr lang="zh-CN" altLang="en-US" sz="2000" b="1" dirty="0">
                <a:latin typeface="微软雅黑" panose="020B0503020204020204" pitchFamily="34" charset="-122"/>
                <a:ea typeface="微软雅黑" panose="020B0503020204020204" pitchFamily="34" charset="-122"/>
                <a:sym typeface="+mn-ea"/>
              </a:rPr>
              <a:t>（六）国际航空货运</a:t>
            </a:r>
          </a:p>
        </p:txBody>
      </p:sp>
      <p:sp>
        <p:nvSpPr>
          <p:cNvPr id="3" name="文本框 2"/>
          <p:cNvSpPr txBox="1"/>
          <p:nvPr/>
        </p:nvSpPr>
        <p:spPr>
          <a:xfrm>
            <a:off x="252095" y="1275080"/>
            <a:ext cx="8255635" cy="1337945"/>
          </a:xfrm>
          <a:prstGeom prst="rect">
            <a:avLst/>
          </a:prstGeom>
          <a:noFill/>
        </p:spPr>
        <p:txBody>
          <a:bodyPr wrap="square" rtlCol="0" anchor="t">
            <a:spAutoFit/>
          </a:bodyPr>
          <a:lstStyle/>
          <a:p>
            <a:pPr marL="0" indent="447675" algn="just">
              <a:lnSpc>
                <a:spcPct val="150000"/>
              </a:lnSpc>
              <a:buClr>
                <a:srgbClr val="0070C0"/>
              </a:buClr>
              <a:buNone/>
            </a:pPr>
            <a:r>
              <a:rPr lang="zh-CN" altLang="en-US" dirty="0">
                <a:latin typeface="微软雅黑" panose="020B0503020204020204" pitchFamily="34" charset="-122"/>
                <a:ea typeface="微软雅黑" panose="020B0503020204020204" pitchFamily="34" charset="-122"/>
                <a:cs typeface="微软雅黑" panose="020B0503020204020204" pitchFamily="34" charset="-122"/>
                <a:sym typeface="+mn-ea"/>
              </a:rPr>
              <a:t>航空快递是由专门经营快递业务的代理公司组织货源和联络用户，并办理空运手续，或委托到达地的快递公司，或在到达地设立快递公司，或派专人随机送货给收货人的一种快速运输方式。</a:t>
            </a:r>
          </a:p>
        </p:txBody>
      </p:sp>
      <p:sp>
        <p:nvSpPr>
          <p:cNvPr id="4" name="矩形 3"/>
          <p:cNvSpPr/>
          <p:nvPr/>
        </p:nvSpPr>
        <p:spPr>
          <a:xfrm>
            <a:off x="395536" y="2552992"/>
            <a:ext cx="6840760" cy="1754326"/>
          </a:xfrm>
          <a:prstGeom prst="rect">
            <a:avLst/>
          </a:prstGeom>
        </p:spPr>
        <p:txBody>
          <a:bodyPr wrap="square">
            <a:spAutoFit/>
          </a:bodyPr>
          <a:lstStyle/>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国际航空货物运输的经营方式</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① 班机运输</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 ② 包机运输</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③ 集中托运 </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④ 联运方式</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⑤ 航空快递</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231411" y="2218144"/>
            <a:ext cx="4680089" cy="2547023"/>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4" name="object 4"/>
          <p:cNvSpPr txBox="1"/>
          <p:nvPr/>
        </p:nvSpPr>
        <p:spPr>
          <a:xfrm>
            <a:off x="1340606" y="2346951"/>
            <a:ext cx="657225" cy="217367"/>
          </a:xfrm>
          <a:prstGeom prst="rect">
            <a:avLst/>
          </a:prstGeom>
        </p:spPr>
        <p:txBody>
          <a:bodyPr vert="horz" wrap="square" lIns="0" tIns="9525" rIns="0" bIns="0" rtlCol="0">
            <a:spAutoFit/>
          </a:bodyPr>
          <a:lstStyle/>
          <a:p>
            <a:pPr marL="9525" defTabSz="685800">
              <a:spcBef>
                <a:spcPts val="75"/>
              </a:spcBef>
            </a:pPr>
            <a:r>
              <a:rPr sz="1350" dirty="0">
                <a:solidFill>
                  <a:prstClr val="black"/>
                </a:solidFill>
                <a:latin typeface="Arial Unicode MS"/>
                <a:cs typeface="Arial Unicode MS"/>
              </a:rPr>
              <a:t>托运人</a:t>
            </a:r>
            <a:r>
              <a:rPr sz="1350" dirty="0">
                <a:solidFill>
                  <a:prstClr val="black"/>
                </a:solidFill>
                <a:latin typeface="Times New Roman"/>
                <a:cs typeface="Times New Roman"/>
              </a:rPr>
              <a:t>A</a:t>
            </a:r>
            <a:endParaRPr sz="1350">
              <a:solidFill>
                <a:prstClr val="black"/>
              </a:solidFill>
              <a:latin typeface="Times New Roman"/>
              <a:cs typeface="Times New Roman"/>
            </a:endParaRPr>
          </a:p>
        </p:txBody>
      </p:sp>
      <p:sp>
        <p:nvSpPr>
          <p:cNvPr id="5" name="object 5"/>
          <p:cNvSpPr txBox="1"/>
          <p:nvPr/>
        </p:nvSpPr>
        <p:spPr>
          <a:xfrm>
            <a:off x="1307744" y="3854539"/>
            <a:ext cx="657225" cy="217367"/>
          </a:xfrm>
          <a:prstGeom prst="rect">
            <a:avLst/>
          </a:prstGeom>
        </p:spPr>
        <p:txBody>
          <a:bodyPr vert="horz" wrap="square" lIns="0" tIns="9525" rIns="0" bIns="0" rtlCol="0">
            <a:spAutoFit/>
          </a:bodyPr>
          <a:lstStyle/>
          <a:p>
            <a:pPr marL="9525" defTabSz="685800">
              <a:spcBef>
                <a:spcPts val="75"/>
              </a:spcBef>
            </a:pPr>
            <a:r>
              <a:rPr sz="1350" dirty="0">
                <a:solidFill>
                  <a:prstClr val="black"/>
                </a:solidFill>
                <a:latin typeface="Arial Unicode MS"/>
                <a:cs typeface="Arial Unicode MS"/>
              </a:rPr>
              <a:t>收货人</a:t>
            </a:r>
            <a:r>
              <a:rPr sz="1350" dirty="0">
                <a:solidFill>
                  <a:prstClr val="black"/>
                </a:solidFill>
                <a:latin typeface="Times New Roman"/>
                <a:cs typeface="Times New Roman"/>
              </a:rPr>
              <a:t>A</a:t>
            </a:r>
            <a:endParaRPr sz="1350">
              <a:solidFill>
                <a:prstClr val="black"/>
              </a:solidFill>
              <a:latin typeface="Times New Roman"/>
              <a:cs typeface="Times New Roman"/>
            </a:endParaRPr>
          </a:p>
        </p:txBody>
      </p:sp>
      <p:sp>
        <p:nvSpPr>
          <p:cNvPr id="6" name="object 6"/>
          <p:cNvSpPr txBox="1"/>
          <p:nvPr/>
        </p:nvSpPr>
        <p:spPr>
          <a:xfrm>
            <a:off x="3304260" y="2413177"/>
            <a:ext cx="533400" cy="425116"/>
          </a:xfrm>
          <a:prstGeom prst="rect">
            <a:avLst/>
          </a:prstGeom>
        </p:spPr>
        <p:txBody>
          <a:bodyPr vert="horz" wrap="square" lIns="0" tIns="9525" rIns="0" bIns="0" rtlCol="0">
            <a:spAutoFit/>
          </a:bodyPr>
          <a:lstStyle/>
          <a:p>
            <a:pPr marL="9525" marR="3810" defTabSz="685800">
              <a:spcBef>
                <a:spcPts val="75"/>
              </a:spcBef>
            </a:pPr>
            <a:r>
              <a:rPr sz="1350" dirty="0">
                <a:solidFill>
                  <a:prstClr val="black"/>
                </a:solidFill>
                <a:latin typeface="Arial Unicode MS"/>
                <a:cs typeface="Arial Unicode MS"/>
              </a:rPr>
              <a:t>航空货 运公司</a:t>
            </a:r>
            <a:endParaRPr sz="1350">
              <a:solidFill>
                <a:prstClr val="black"/>
              </a:solidFill>
              <a:latin typeface="Arial Unicode MS"/>
              <a:cs typeface="Arial Unicode MS"/>
            </a:endParaRPr>
          </a:p>
        </p:txBody>
      </p:sp>
      <p:sp>
        <p:nvSpPr>
          <p:cNvPr id="7" name="object 7"/>
          <p:cNvSpPr txBox="1"/>
          <p:nvPr/>
        </p:nvSpPr>
        <p:spPr>
          <a:xfrm>
            <a:off x="4871856" y="2459021"/>
            <a:ext cx="876300" cy="425116"/>
          </a:xfrm>
          <a:prstGeom prst="rect">
            <a:avLst/>
          </a:prstGeom>
        </p:spPr>
        <p:txBody>
          <a:bodyPr vert="horz" wrap="square" lIns="0" tIns="9525" rIns="0" bIns="0" rtlCol="0">
            <a:spAutoFit/>
          </a:bodyPr>
          <a:lstStyle/>
          <a:p>
            <a:pPr algn="ctr" defTabSz="685800">
              <a:spcBef>
                <a:spcPts val="75"/>
              </a:spcBef>
            </a:pPr>
            <a:r>
              <a:rPr sz="1350" dirty="0">
                <a:solidFill>
                  <a:prstClr val="black"/>
                </a:solidFill>
                <a:latin typeface="Arial Unicode MS"/>
                <a:cs typeface="Arial Unicode MS"/>
              </a:rPr>
              <a:t>航空公司</a:t>
            </a:r>
            <a:endParaRPr sz="1350">
              <a:solidFill>
                <a:prstClr val="black"/>
              </a:solidFill>
              <a:latin typeface="Arial Unicode MS"/>
              <a:cs typeface="Arial Unicode MS"/>
            </a:endParaRPr>
          </a:p>
          <a:p>
            <a:pPr algn="ctr" defTabSz="685800"/>
            <a:r>
              <a:rPr sz="1350" dirty="0">
                <a:solidFill>
                  <a:prstClr val="black"/>
                </a:solidFill>
                <a:latin typeface="Arial Unicode MS"/>
                <a:cs typeface="Arial Unicode MS"/>
              </a:rPr>
              <a:t>（起运港）</a:t>
            </a:r>
            <a:endParaRPr sz="1350">
              <a:solidFill>
                <a:prstClr val="black"/>
              </a:solidFill>
              <a:latin typeface="Arial Unicode MS"/>
              <a:cs typeface="Arial Unicode MS"/>
            </a:endParaRPr>
          </a:p>
        </p:txBody>
      </p:sp>
      <p:sp>
        <p:nvSpPr>
          <p:cNvPr id="8" name="object 8"/>
          <p:cNvSpPr txBox="1"/>
          <p:nvPr/>
        </p:nvSpPr>
        <p:spPr>
          <a:xfrm>
            <a:off x="3304260" y="3920766"/>
            <a:ext cx="533400" cy="425116"/>
          </a:xfrm>
          <a:prstGeom prst="rect">
            <a:avLst/>
          </a:prstGeom>
        </p:spPr>
        <p:txBody>
          <a:bodyPr vert="horz" wrap="square" lIns="0" tIns="9525" rIns="0" bIns="0" rtlCol="0">
            <a:spAutoFit/>
          </a:bodyPr>
          <a:lstStyle/>
          <a:p>
            <a:pPr marL="9525" marR="3810" defTabSz="685800">
              <a:spcBef>
                <a:spcPts val="75"/>
              </a:spcBef>
            </a:pPr>
            <a:r>
              <a:rPr sz="1350" dirty="0">
                <a:solidFill>
                  <a:prstClr val="black"/>
                </a:solidFill>
                <a:latin typeface="Arial Unicode MS"/>
                <a:cs typeface="Arial Unicode MS"/>
              </a:rPr>
              <a:t>航空货 运公司</a:t>
            </a:r>
            <a:endParaRPr sz="1350">
              <a:solidFill>
                <a:prstClr val="black"/>
              </a:solidFill>
              <a:latin typeface="Arial Unicode MS"/>
              <a:cs typeface="Arial Unicode MS"/>
            </a:endParaRPr>
          </a:p>
        </p:txBody>
      </p:sp>
      <p:sp>
        <p:nvSpPr>
          <p:cNvPr id="9" name="object 9"/>
          <p:cNvSpPr txBox="1"/>
          <p:nvPr/>
        </p:nvSpPr>
        <p:spPr>
          <a:xfrm>
            <a:off x="4871856" y="3872989"/>
            <a:ext cx="876300" cy="425116"/>
          </a:xfrm>
          <a:prstGeom prst="rect">
            <a:avLst/>
          </a:prstGeom>
        </p:spPr>
        <p:txBody>
          <a:bodyPr vert="horz" wrap="square" lIns="0" tIns="9525" rIns="0" bIns="0" rtlCol="0">
            <a:spAutoFit/>
          </a:bodyPr>
          <a:lstStyle/>
          <a:p>
            <a:pPr algn="ctr" defTabSz="685800">
              <a:spcBef>
                <a:spcPts val="75"/>
              </a:spcBef>
            </a:pPr>
            <a:r>
              <a:rPr sz="1350" dirty="0">
                <a:solidFill>
                  <a:prstClr val="black"/>
                </a:solidFill>
                <a:latin typeface="Arial Unicode MS"/>
                <a:cs typeface="Arial Unicode MS"/>
              </a:rPr>
              <a:t>航空公司</a:t>
            </a:r>
            <a:endParaRPr sz="1350">
              <a:solidFill>
                <a:prstClr val="black"/>
              </a:solidFill>
              <a:latin typeface="Arial Unicode MS"/>
              <a:cs typeface="Arial Unicode MS"/>
            </a:endParaRPr>
          </a:p>
          <a:p>
            <a:pPr algn="ctr" defTabSz="685800"/>
            <a:r>
              <a:rPr sz="1350" dirty="0">
                <a:solidFill>
                  <a:prstClr val="black"/>
                </a:solidFill>
                <a:latin typeface="Arial Unicode MS"/>
                <a:cs typeface="Arial Unicode MS"/>
              </a:rPr>
              <a:t>（目的港）</a:t>
            </a:r>
            <a:endParaRPr sz="1350">
              <a:solidFill>
                <a:prstClr val="black"/>
              </a:solidFill>
              <a:latin typeface="Arial Unicode MS"/>
              <a:cs typeface="Arial Unicode MS"/>
            </a:endParaRPr>
          </a:p>
        </p:txBody>
      </p:sp>
      <p:sp>
        <p:nvSpPr>
          <p:cNvPr id="10" name="object 10"/>
          <p:cNvSpPr txBox="1"/>
          <p:nvPr/>
        </p:nvSpPr>
        <p:spPr>
          <a:xfrm>
            <a:off x="2272322" y="2522534"/>
            <a:ext cx="686276" cy="171681"/>
          </a:xfrm>
          <a:prstGeom prst="rect">
            <a:avLst/>
          </a:prstGeom>
        </p:spPr>
        <p:txBody>
          <a:bodyPr vert="horz" wrap="square" lIns="0" tIns="10001" rIns="0" bIns="0" rtlCol="0">
            <a:spAutoFit/>
          </a:bodyPr>
          <a:lstStyle/>
          <a:p>
            <a:pPr marL="9525" defTabSz="685800">
              <a:spcBef>
                <a:spcPts val="79"/>
              </a:spcBef>
            </a:pPr>
            <a:r>
              <a:rPr sz="1050" dirty="0">
                <a:solidFill>
                  <a:prstClr val="black"/>
                </a:solidFill>
                <a:latin typeface="Arial Unicode MS"/>
                <a:cs typeface="Arial Unicode MS"/>
              </a:rPr>
              <a:t>签发分运单</a:t>
            </a:r>
            <a:endParaRPr sz="1050">
              <a:solidFill>
                <a:prstClr val="black"/>
              </a:solidFill>
              <a:latin typeface="Arial Unicode MS"/>
              <a:cs typeface="Arial Unicode MS"/>
            </a:endParaRPr>
          </a:p>
        </p:txBody>
      </p:sp>
      <p:sp>
        <p:nvSpPr>
          <p:cNvPr id="11" name="object 11"/>
          <p:cNvSpPr txBox="1"/>
          <p:nvPr/>
        </p:nvSpPr>
        <p:spPr>
          <a:xfrm>
            <a:off x="646271" y="916782"/>
            <a:ext cx="7595235" cy="1415772"/>
          </a:xfrm>
          <a:prstGeom prst="rect">
            <a:avLst/>
          </a:prstGeom>
        </p:spPr>
        <p:txBody>
          <a:bodyPr vert="horz" wrap="square" lIns="0" tIns="116205" rIns="0" bIns="0" rtlCol="0">
            <a:spAutoFit/>
          </a:bodyPr>
          <a:lstStyle/>
          <a:p>
            <a:pPr marL="9525" defTabSz="685800">
              <a:spcBef>
                <a:spcPts val="915"/>
              </a:spcBef>
            </a:pPr>
            <a:r>
              <a:rPr b="1" dirty="0" err="1">
                <a:solidFill>
                  <a:prstClr val="black"/>
                </a:solidFill>
                <a:latin typeface="宋体"/>
                <a:cs typeface="宋体"/>
              </a:rPr>
              <a:t>航空运输的运价和费</a:t>
            </a:r>
            <a:r>
              <a:rPr b="1" spc="-8" dirty="0" err="1">
                <a:solidFill>
                  <a:prstClr val="black"/>
                </a:solidFill>
                <a:latin typeface="宋体"/>
                <a:cs typeface="宋体"/>
              </a:rPr>
              <a:t>用</a:t>
            </a:r>
            <a:endParaRPr dirty="0">
              <a:solidFill>
                <a:prstClr val="black"/>
              </a:solidFill>
              <a:latin typeface="宋体"/>
              <a:cs typeface="宋体"/>
            </a:endParaRPr>
          </a:p>
          <a:p>
            <a:pPr marL="9525" marR="3810" defTabSz="685800">
              <a:lnSpc>
                <a:spcPct val="138900"/>
              </a:lnSpc>
            </a:pPr>
            <a:r>
              <a:rPr b="1" dirty="0">
                <a:solidFill>
                  <a:prstClr val="black"/>
                </a:solidFill>
                <a:latin typeface="宋体"/>
                <a:cs typeface="宋体"/>
              </a:rPr>
              <a:t>    </a:t>
            </a:r>
            <a:r>
              <a:rPr b="1" spc="-4" dirty="0">
                <a:solidFill>
                  <a:prstClr val="black"/>
                </a:solidFill>
                <a:latin typeface="宋体"/>
                <a:cs typeface="宋体"/>
              </a:rPr>
              <a:t>计算一笔航空货物的运输费用，要考虑计费重量、运价和运费、货物</a:t>
            </a:r>
            <a:r>
              <a:rPr b="1" spc="-8" dirty="0">
                <a:solidFill>
                  <a:prstClr val="black"/>
                </a:solidFill>
                <a:latin typeface="宋体"/>
                <a:cs typeface="宋体"/>
              </a:rPr>
              <a:t>的 </a:t>
            </a:r>
            <a:r>
              <a:rPr b="1" dirty="0">
                <a:solidFill>
                  <a:prstClr val="black"/>
                </a:solidFill>
                <a:latin typeface="宋体"/>
                <a:cs typeface="宋体"/>
              </a:rPr>
              <a:t>声明价值三个因素</a:t>
            </a:r>
            <a:r>
              <a:rPr b="1" spc="-8" dirty="0">
                <a:solidFill>
                  <a:prstClr val="black"/>
                </a:solidFill>
                <a:latin typeface="宋体"/>
                <a:cs typeface="宋体"/>
              </a:rPr>
              <a:t>。</a:t>
            </a:r>
            <a:endParaRPr dirty="0">
              <a:solidFill>
                <a:prstClr val="black"/>
              </a:solidFill>
              <a:latin typeface="宋体"/>
              <a:cs typeface="宋体"/>
            </a:endParaRPr>
          </a:p>
          <a:p>
            <a:pPr marL="1788795" defTabSz="685800">
              <a:spcBef>
                <a:spcPts val="683"/>
              </a:spcBef>
              <a:tabLst>
                <a:tab pos="3373755" algn="l"/>
              </a:tabLst>
            </a:pPr>
            <a:r>
              <a:rPr sz="1050" dirty="0">
                <a:solidFill>
                  <a:prstClr val="black"/>
                </a:solidFill>
                <a:latin typeface="Arial Unicode MS"/>
                <a:cs typeface="Arial Unicode MS"/>
              </a:rPr>
              <a:t>托运货物	托运货物</a:t>
            </a:r>
          </a:p>
        </p:txBody>
      </p:sp>
      <p:sp>
        <p:nvSpPr>
          <p:cNvPr id="12" name="object 12"/>
          <p:cNvSpPr txBox="1"/>
          <p:nvPr/>
        </p:nvSpPr>
        <p:spPr>
          <a:xfrm>
            <a:off x="4010987" y="2711158"/>
            <a:ext cx="686276" cy="171681"/>
          </a:xfrm>
          <a:prstGeom prst="rect">
            <a:avLst/>
          </a:prstGeom>
        </p:spPr>
        <p:txBody>
          <a:bodyPr vert="horz" wrap="square" lIns="0" tIns="10001" rIns="0" bIns="0" rtlCol="0">
            <a:spAutoFit/>
          </a:bodyPr>
          <a:lstStyle/>
          <a:p>
            <a:pPr marL="9525" defTabSz="685800">
              <a:spcBef>
                <a:spcPts val="79"/>
              </a:spcBef>
            </a:pPr>
            <a:r>
              <a:rPr sz="1050" dirty="0">
                <a:solidFill>
                  <a:prstClr val="black"/>
                </a:solidFill>
                <a:latin typeface="Arial Unicode MS"/>
                <a:cs typeface="Arial Unicode MS"/>
              </a:rPr>
              <a:t>签发主运单</a:t>
            </a:r>
            <a:endParaRPr sz="1050">
              <a:solidFill>
                <a:prstClr val="black"/>
              </a:solidFill>
              <a:latin typeface="Arial Unicode MS"/>
              <a:cs typeface="Arial Unicode MS"/>
            </a:endParaRPr>
          </a:p>
        </p:txBody>
      </p:sp>
      <p:sp>
        <p:nvSpPr>
          <p:cNvPr id="13" name="object 13"/>
          <p:cNvSpPr txBox="1"/>
          <p:nvPr/>
        </p:nvSpPr>
        <p:spPr>
          <a:xfrm>
            <a:off x="1307744" y="2912126"/>
            <a:ext cx="3597593" cy="530273"/>
          </a:xfrm>
          <a:prstGeom prst="rect">
            <a:avLst/>
          </a:prstGeom>
        </p:spPr>
        <p:txBody>
          <a:bodyPr vert="horz" wrap="square" lIns="0" tIns="9525" rIns="0" bIns="0" rtlCol="0">
            <a:spAutoFit/>
          </a:bodyPr>
          <a:lstStyle/>
          <a:p>
            <a:pPr marL="9525" defTabSz="685800">
              <a:lnSpc>
                <a:spcPts val="1508"/>
              </a:lnSpc>
              <a:spcBef>
                <a:spcPts val="75"/>
              </a:spcBef>
            </a:pPr>
            <a:r>
              <a:rPr sz="1350" dirty="0">
                <a:solidFill>
                  <a:prstClr val="black"/>
                </a:solidFill>
                <a:latin typeface="Arial Unicode MS"/>
                <a:cs typeface="Arial Unicode MS"/>
              </a:rPr>
              <a:t>托运人</a:t>
            </a:r>
            <a:r>
              <a:rPr sz="1350" dirty="0">
                <a:solidFill>
                  <a:prstClr val="black"/>
                </a:solidFill>
                <a:latin typeface="Times New Roman"/>
                <a:cs typeface="Times New Roman"/>
              </a:rPr>
              <a:t>B</a:t>
            </a:r>
            <a:endParaRPr sz="1350">
              <a:solidFill>
                <a:prstClr val="black"/>
              </a:solidFill>
              <a:latin typeface="Times New Roman"/>
              <a:cs typeface="Times New Roman"/>
            </a:endParaRPr>
          </a:p>
          <a:p>
            <a:pPr marL="973931" defTabSz="685800">
              <a:lnSpc>
                <a:spcPts val="1148"/>
              </a:lnSpc>
            </a:pPr>
            <a:r>
              <a:rPr sz="1050" dirty="0">
                <a:solidFill>
                  <a:prstClr val="black"/>
                </a:solidFill>
                <a:latin typeface="Arial Unicode MS"/>
                <a:cs typeface="Arial Unicode MS"/>
              </a:rPr>
              <a:t>签发分运单</a:t>
            </a:r>
            <a:endParaRPr sz="1050">
              <a:solidFill>
                <a:prstClr val="black"/>
              </a:solidFill>
              <a:latin typeface="Arial Unicode MS"/>
              <a:cs typeface="Arial Unicode MS"/>
            </a:endParaRPr>
          </a:p>
          <a:p>
            <a:pPr marL="2386965" defTabSz="685800">
              <a:spcBef>
                <a:spcPts val="217"/>
              </a:spcBef>
            </a:pPr>
            <a:r>
              <a:rPr sz="1050" dirty="0">
                <a:solidFill>
                  <a:prstClr val="black"/>
                </a:solidFill>
                <a:latin typeface="Arial Unicode MS"/>
                <a:cs typeface="Arial Unicode MS"/>
              </a:rPr>
              <a:t>寄送分运单，主运单</a:t>
            </a:r>
            <a:endParaRPr sz="1050">
              <a:solidFill>
                <a:prstClr val="black"/>
              </a:solidFill>
              <a:latin typeface="Arial Unicode MS"/>
              <a:cs typeface="Arial Unicode MS"/>
            </a:endParaRPr>
          </a:p>
        </p:txBody>
      </p:sp>
      <p:sp>
        <p:nvSpPr>
          <p:cNvPr id="14" name="object 14"/>
          <p:cNvSpPr txBox="1"/>
          <p:nvPr/>
        </p:nvSpPr>
        <p:spPr>
          <a:xfrm>
            <a:off x="4010987" y="3747887"/>
            <a:ext cx="819626" cy="171681"/>
          </a:xfrm>
          <a:prstGeom prst="rect">
            <a:avLst/>
          </a:prstGeom>
        </p:spPr>
        <p:txBody>
          <a:bodyPr vert="horz" wrap="square" lIns="0" tIns="10001" rIns="0" bIns="0" rtlCol="0">
            <a:spAutoFit/>
          </a:bodyPr>
          <a:lstStyle/>
          <a:p>
            <a:pPr marL="9525" defTabSz="685800">
              <a:spcBef>
                <a:spcPts val="79"/>
              </a:spcBef>
            </a:pPr>
            <a:r>
              <a:rPr sz="1050" dirty="0">
                <a:solidFill>
                  <a:prstClr val="black"/>
                </a:solidFill>
                <a:latin typeface="Arial Unicode MS"/>
                <a:cs typeface="Arial Unicode MS"/>
              </a:rPr>
              <a:t>凭主运单提货</a:t>
            </a:r>
            <a:endParaRPr sz="1050">
              <a:solidFill>
                <a:prstClr val="black"/>
              </a:solidFill>
              <a:latin typeface="Arial Unicode MS"/>
              <a:cs typeface="Arial Unicode MS"/>
            </a:endParaRPr>
          </a:p>
        </p:txBody>
      </p:sp>
      <p:sp>
        <p:nvSpPr>
          <p:cNvPr id="15" name="object 15"/>
          <p:cNvSpPr txBox="1"/>
          <p:nvPr/>
        </p:nvSpPr>
        <p:spPr>
          <a:xfrm>
            <a:off x="4120001" y="4313053"/>
            <a:ext cx="286226" cy="171681"/>
          </a:xfrm>
          <a:prstGeom prst="rect">
            <a:avLst/>
          </a:prstGeom>
        </p:spPr>
        <p:txBody>
          <a:bodyPr vert="horz" wrap="square" lIns="0" tIns="10001" rIns="0" bIns="0" rtlCol="0">
            <a:spAutoFit/>
          </a:bodyPr>
          <a:lstStyle/>
          <a:p>
            <a:pPr marL="9525" defTabSz="685800">
              <a:spcBef>
                <a:spcPts val="79"/>
              </a:spcBef>
            </a:pPr>
            <a:r>
              <a:rPr sz="1050" dirty="0">
                <a:solidFill>
                  <a:prstClr val="black"/>
                </a:solidFill>
                <a:latin typeface="Arial Unicode MS"/>
                <a:cs typeface="Arial Unicode MS"/>
              </a:rPr>
              <a:t>交货</a:t>
            </a:r>
            <a:endParaRPr sz="1050">
              <a:solidFill>
                <a:prstClr val="black"/>
              </a:solidFill>
              <a:latin typeface="Arial Unicode MS"/>
              <a:cs typeface="Arial Unicode MS"/>
            </a:endParaRPr>
          </a:p>
        </p:txBody>
      </p:sp>
      <p:sp>
        <p:nvSpPr>
          <p:cNvPr id="16" name="object 16"/>
          <p:cNvSpPr txBox="1"/>
          <p:nvPr/>
        </p:nvSpPr>
        <p:spPr>
          <a:xfrm>
            <a:off x="2272322" y="3653570"/>
            <a:ext cx="819626" cy="171681"/>
          </a:xfrm>
          <a:prstGeom prst="rect">
            <a:avLst/>
          </a:prstGeom>
        </p:spPr>
        <p:txBody>
          <a:bodyPr vert="horz" wrap="square" lIns="0" tIns="10001" rIns="0" bIns="0" rtlCol="0">
            <a:spAutoFit/>
          </a:bodyPr>
          <a:lstStyle/>
          <a:p>
            <a:pPr marL="9525" defTabSz="685800">
              <a:spcBef>
                <a:spcPts val="79"/>
              </a:spcBef>
            </a:pPr>
            <a:r>
              <a:rPr sz="1050" dirty="0">
                <a:solidFill>
                  <a:prstClr val="black"/>
                </a:solidFill>
                <a:latin typeface="Arial Unicode MS"/>
                <a:cs typeface="Arial Unicode MS"/>
              </a:rPr>
              <a:t>凭分运单提货</a:t>
            </a:r>
            <a:endParaRPr sz="1050">
              <a:solidFill>
                <a:prstClr val="black"/>
              </a:solidFill>
              <a:latin typeface="Arial Unicode MS"/>
              <a:cs typeface="Arial Unicode MS"/>
            </a:endParaRPr>
          </a:p>
        </p:txBody>
      </p:sp>
      <p:sp>
        <p:nvSpPr>
          <p:cNvPr id="17" name="object 17"/>
          <p:cNvSpPr txBox="1"/>
          <p:nvPr/>
        </p:nvSpPr>
        <p:spPr>
          <a:xfrm>
            <a:off x="2272322" y="4030122"/>
            <a:ext cx="286226" cy="171681"/>
          </a:xfrm>
          <a:prstGeom prst="rect">
            <a:avLst/>
          </a:prstGeom>
        </p:spPr>
        <p:txBody>
          <a:bodyPr vert="horz" wrap="square" lIns="0" tIns="10001" rIns="0" bIns="0" rtlCol="0">
            <a:spAutoFit/>
          </a:bodyPr>
          <a:lstStyle/>
          <a:p>
            <a:pPr marL="9525" defTabSz="685800">
              <a:spcBef>
                <a:spcPts val="79"/>
              </a:spcBef>
            </a:pPr>
            <a:r>
              <a:rPr sz="1050" dirty="0">
                <a:solidFill>
                  <a:prstClr val="black"/>
                </a:solidFill>
                <a:latin typeface="Arial Unicode MS"/>
                <a:cs typeface="Arial Unicode MS"/>
              </a:rPr>
              <a:t>交货</a:t>
            </a:r>
            <a:endParaRPr sz="1050">
              <a:solidFill>
                <a:prstClr val="black"/>
              </a:solidFill>
              <a:latin typeface="Arial Unicode MS"/>
              <a:cs typeface="Arial Unicode MS"/>
            </a:endParaRPr>
          </a:p>
        </p:txBody>
      </p:sp>
      <p:sp>
        <p:nvSpPr>
          <p:cNvPr id="18" name="object 18"/>
          <p:cNvSpPr txBox="1"/>
          <p:nvPr/>
        </p:nvSpPr>
        <p:spPr>
          <a:xfrm>
            <a:off x="1307745" y="4419714"/>
            <a:ext cx="1251109" cy="343043"/>
          </a:xfrm>
          <a:prstGeom prst="rect">
            <a:avLst/>
          </a:prstGeom>
        </p:spPr>
        <p:txBody>
          <a:bodyPr vert="horz" wrap="square" lIns="0" tIns="9525" rIns="0" bIns="0" rtlCol="0">
            <a:spAutoFit/>
          </a:bodyPr>
          <a:lstStyle/>
          <a:p>
            <a:pPr marL="9525" defTabSz="685800">
              <a:lnSpc>
                <a:spcPts val="1508"/>
              </a:lnSpc>
              <a:spcBef>
                <a:spcPts val="75"/>
              </a:spcBef>
            </a:pPr>
            <a:r>
              <a:rPr sz="1350" dirty="0">
                <a:solidFill>
                  <a:prstClr val="black"/>
                </a:solidFill>
                <a:latin typeface="Arial Unicode MS"/>
                <a:cs typeface="Arial Unicode MS"/>
              </a:rPr>
              <a:t>收货人</a:t>
            </a:r>
            <a:r>
              <a:rPr sz="1350" dirty="0">
                <a:solidFill>
                  <a:prstClr val="black"/>
                </a:solidFill>
                <a:latin typeface="Times New Roman"/>
                <a:cs typeface="Times New Roman"/>
              </a:rPr>
              <a:t>B</a:t>
            </a:r>
            <a:endParaRPr sz="1350">
              <a:solidFill>
                <a:prstClr val="black"/>
              </a:solidFill>
              <a:latin typeface="Times New Roman"/>
              <a:cs typeface="Times New Roman"/>
            </a:endParaRPr>
          </a:p>
          <a:p>
            <a:pPr marR="3810" algn="r" defTabSz="685800">
              <a:lnSpc>
                <a:spcPts val="1148"/>
              </a:lnSpc>
            </a:pPr>
            <a:r>
              <a:rPr sz="1050" dirty="0">
                <a:solidFill>
                  <a:prstClr val="black"/>
                </a:solidFill>
                <a:latin typeface="Arial Unicode MS"/>
                <a:cs typeface="Arial Unicode MS"/>
              </a:rPr>
              <a:t>交货</a:t>
            </a:r>
            <a:endParaRPr sz="1050">
              <a:solidFill>
                <a:prstClr val="black"/>
              </a:solidFill>
              <a:latin typeface="Arial Unicode MS"/>
              <a:cs typeface="Arial Unicode MS"/>
            </a:endParaRPr>
          </a:p>
        </p:txBody>
      </p:sp>
      <p:sp>
        <p:nvSpPr>
          <p:cNvPr id="21" name="文本框 20"/>
          <p:cNvSpPr txBox="1"/>
          <p:nvPr/>
        </p:nvSpPr>
        <p:spPr>
          <a:xfrm>
            <a:off x="433719" y="585606"/>
            <a:ext cx="2492990" cy="400110"/>
          </a:xfrm>
          <a:prstGeom prst="rect">
            <a:avLst/>
          </a:prstGeom>
          <a:noFill/>
        </p:spPr>
        <p:txBody>
          <a:bodyPr wrap="none" rtlCol="0" anchor="t">
            <a:spAutoFit/>
          </a:bodyPr>
          <a:lstStyle/>
          <a:p>
            <a:r>
              <a:rPr lang="zh-CN" altLang="en-US" sz="2000" b="1" dirty="0">
                <a:latin typeface="微软雅黑" panose="020B0503020204020204" pitchFamily="34" charset="-122"/>
                <a:ea typeface="微软雅黑" panose="020B0503020204020204" pitchFamily="34" charset="-122"/>
                <a:sym typeface="+mn-ea"/>
              </a:rPr>
              <a:t>（六）国际航空货运</a:t>
            </a:r>
          </a:p>
        </p:txBody>
      </p:sp>
      <p:sp>
        <p:nvSpPr>
          <p:cNvPr id="22" name="文本框 57"/>
          <p:cNvSpPr txBox="1">
            <a:spLocks noChangeArrowheads="1"/>
          </p:cNvSpPr>
          <p:nvPr/>
        </p:nvSpPr>
        <p:spPr bwMode="auto">
          <a:xfrm>
            <a:off x="171460" y="89324"/>
            <a:ext cx="7679054"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a:solidFill>
                  <a:srgbClr val="0070C0"/>
                </a:solidFill>
                <a:latin typeface="华文楷体" panose="02010600040101010101" pitchFamily="2" charset="-122"/>
                <a:ea typeface="华文楷体" panose="02010600040101010101" pitchFamily="2" charset="-122"/>
              </a:rPr>
              <a:t>三、国际货物运输 </a:t>
            </a:r>
          </a:p>
        </p:txBody>
      </p:sp>
    </p:spTree>
    <p:extLst>
      <p:ext uri="{BB962C8B-B14F-4D97-AF65-F5344CB8AC3E}">
        <p14:creationId xmlns:p14="http://schemas.microsoft.com/office/powerpoint/2010/main" val="11431878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626" name="Object 4"/>
          <p:cNvGraphicFramePr>
            <a:graphicFrameLocks noGrp="1" noChangeAspect="1"/>
          </p:cNvGraphicFramePr>
          <p:nvPr>
            <p:ph/>
            <p:extLst>
              <p:ext uri="{D42A27DB-BD31-4B8C-83A1-F6EECF244321}">
                <p14:modId xmlns:p14="http://schemas.microsoft.com/office/powerpoint/2010/main" val="2480596845"/>
              </p:ext>
            </p:extLst>
          </p:nvPr>
        </p:nvGraphicFramePr>
        <p:xfrm>
          <a:off x="971600" y="0"/>
          <a:ext cx="7056784" cy="5322135"/>
        </p:xfrm>
        <a:graphic>
          <a:graphicData uri="http://schemas.openxmlformats.org/presentationml/2006/ole">
            <mc:AlternateContent xmlns:mc="http://schemas.openxmlformats.org/markup-compatibility/2006">
              <mc:Choice xmlns:v="urn:schemas-microsoft-com:vml" Requires="v">
                <p:oleObj name="Document" r:id="rId2" imgW="5318579" imgH="5113663" progId="Word.Document.8">
                  <p:embed/>
                </p:oleObj>
              </mc:Choice>
              <mc:Fallback>
                <p:oleObj name="Document" r:id="rId2" imgW="5318579" imgH="5113663" progId="Word.Document.8">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0"/>
                        <a:ext cx="7056784" cy="532213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36554302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a:solidFill>
                    <a:srgbClr val="0070C0"/>
                  </a:solidFill>
                  <a:latin typeface="华文楷体" panose="02010600040101010101" pitchFamily="2" charset="-122"/>
                  <a:ea typeface="华文楷体" panose="02010600040101010101" pitchFamily="2" charset="-122"/>
                </a:rPr>
                <a:t>三、国际货物运输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252095" y="1275080"/>
            <a:ext cx="8255635" cy="2585323"/>
          </a:xfrm>
          <a:prstGeom prst="rect">
            <a:avLst/>
          </a:prstGeom>
          <a:noFill/>
        </p:spPr>
        <p:txBody>
          <a:bodyPr wrap="square" rtlCol="0" anchor="t">
            <a:spAutoFit/>
          </a:bodyPr>
          <a:lstStyle/>
          <a:p>
            <a:pPr indent="447675" algn="just">
              <a:lnSpc>
                <a:spcPct val="150000"/>
              </a:lnSpc>
              <a:buClr>
                <a:srgbClr val="0070C0"/>
              </a:buClr>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组织国际货物运输，必须正确选择运输方式和管理组织方式。</a:t>
            </a:r>
          </a:p>
          <a:p>
            <a:pPr indent="447675" algn="just">
              <a:lnSpc>
                <a:spcPct val="150000"/>
              </a:lnSpc>
              <a:buClr>
                <a:srgbClr val="0070C0"/>
              </a:buClr>
            </a:pP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运输成本</a:t>
            </a:r>
          </a:p>
          <a:p>
            <a:pPr indent="447675" algn="just">
              <a:lnSpc>
                <a:spcPct val="150000"/>
              </a:lnSpc>
              <a:buClr>
                <a:srgbClr val="0070C0"/>
              </a:buClr>
            </a:pP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运行速度</a:t>
            </a:r>
          </a:p>
          <a:p>
            <a:pPr indent="447675" algn="just">
              <a:lnSpc>
                <a:spcPct val="150000"/>
              </a:lnSpc>
              <a:buClr>
                <a:srgbClr val="0070C0"/>
              </a:buClr>
            </a:pP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货物的特点及性质</a:t>
            </a:r>
          </a:p>
          <a:p>
            <a:pPr indent="447675" algn="just">
              <a:lnSpc>
                <a:spcPct val="150000"/>
              </a:lnSpc>
              <a:buClr>
                <a:srgbClr val="0070C0"/>
              </a:buClr>
            </a:pP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货物数量</a:t>
            </a:r>
          </a:p>
          <a:p>
            <a:pPr indent="447675" algn="just">
              <a:lnSpc>
                <a:spcPct val="150000"/>
              </a:lnSpc>
              <a:buClr>
                <a:srgbClr val="0070C0"/>
              </a:buClr>
            </a:pP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物流基础设施条件</a:t>
            </a:r>
          </a:p>
        </p:txBody>
      </p:sp>
      <p:sp>
        <p:nvSpPr>
          <p:cNvPr id="9" name="文本框 8"/>
          <p:cNvSpPr txBox="1"/>
          <p:nvPr/>
        </p:nvSpPr>
        <p:spPr>
          <a:xfrm>
            <a:off x="539552" y="964580"/>
            <a:ext cx="3005951" cy="400110"/>
          </a:xfrm>
          <a:prstGeom prst="rect">
            <a:avLst/>
          </a:prstGeom>
          <a:noFill/>
        </p:spPr>
        <p:txBody>
          <a:bodyPr wrap="none" rtlCol="0" anchor="t">
            <a:spAutoFit/>
          </a:bodyPr>
          <a:lstStyle/>
          <a:p>
            <a:r>
              <a:rPr lang="zh-CN" altLang="en-US" sz="2000" b="1" dirty="0">
                <a:latin typeface="微软雅黑" panose="020B0503020204020204" pitchFamily="34" charset="-122"/>
                <a:ea typeface="微软雅黑" panose="020B0503020204020204" pitchFamily="34" charset="-122"/>
                <a:sym typeface="+mn-ea"/>
              </a:rPr>
              <a:t>（七）国际运输方式选择</a:t>
            </a:r>
          </a:p>
        </p:txBody>
      </p:sp>
    </p:spTree>
    <p:extLst>
      <p:ext uri="{BB962C8B-B14F-4D97-AF65-F5344CB8AC3E}">
        <p14:creationId xmlns:p14="http://schemas.microsoft.com/office/powerpoint/2010/main" val="31042939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a:solidFill>
                    <a:srgbClr val="0070C0"/>
                  </a:solidFill>
                  <a:latin typeface="华文楷体" panose="02010600040101010101" pitchFamily="2" charset="-122"/>
                  <a:ea typeface="华文楷体" panose="02010600040101010101" pitchFamily="2" charset="-122"/>
                </a:rPr>
                <a:t>四、国际货物运输保险的种类</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742740" y="1467952"/>
            <a:ext cx="7416824" cy="1541897"/>
          </a:xfrm>
          <a:prstGeom prst="rect">
            <a:avLst/>
          </a:prstGeom>
        </p:spPr>
        <p:txBody>
          <a:bodyPr wrap="square">
            <a:spAutoFit/>
          </a:bodyPr>
          <a:lstStyle/>
          <a:p>
            <a:pPr>
              <a:lnSpc>
                <a:spcPts val="2900"/>
              </a:lnSpc>
              <a:spcBef>
                <a:spcPct val="50000"/>
              </a:spcBef>
              <a:buClr>
                <a:schemeClr val="accent2"/>
              </a:buClr>
            </a:pPr>
            <a:r>
              <a:rPr lang="zh-CN" altLang="en-US" dirty="0">
                <a:solidFill>
                  <a:srgbClr val="0033CC"/>
                </a:solidFill>
                <a:latin typeface="隶书" panose="02010509060101010101" pitchFamily="49" charset="-122"/>
                <a:ea typeface="隶书" panose="02010509060101010101" pitchFamily="49" charset="-122"/>
              </a:rPr>
              <a:t>    </a:t>
            </a:r>
            <a:r>
              <a:rPr lang="zh-CN" altLang="en-US" dirty="0">
                <a:solidFill>
                  <a:srgbClr val="0033CC"/>
                </a:solidFill>
                <a:latin typeface="微软雅黑" panose="020B0503020204020204" pitchFamily="34" charset="-122"/>
                <a:ea typeface="微软雅黑" panose="020B0503020204020204" pitchFamily="34" charset="-122"/>
              </a:rPr>
              <a:t>保险是一种精神补偿的手段，以</a:t>
            </a:r>
            <a:r>
              <a:rPr lang="zh-CN" altLang="en-US" dirty="0">
                <a:solidFill>
                  <a:srgbClr val="CC0066"/>
                </a:solidFill>
                <a:latin typeface="微软雅黑" panose="020B0503020204020204" pitchFamily="34" charset="-122"/>
                <a:ea typeface="微软雅黑" panose="020B0503020204020204" pitchFamily="34" charset="-122"/>
              </a:rPr>
              <a:t>概率论</a:t>
            </a:r>
            <a:r>
              <a:rPr lang="zh-CN" altLang="en-US" dirty="0">
                <a:solidFill>
                  <a:srgbClr val="0033CC"/>
                </a:solidFill>
                <a:latin typeface="微软雅黑" panose="020B0503020204020204" pitchFamily="34" charset="-122"/>
                <a:ea typeface="微软雅黑" panose="020B0503020204020204" pitchFamily="34" charset="-122"/>
              </a:rPr>
              <a:t>和</a:t>
            </a:r>
            <a:r>
              <a:rPr lang="zh-CN" altLang="en-US" dirty="0">
                <a:solidFill>
                  <a:srgbClr val="CC0066"/>
                </a:solidFill>
                <a:latin typeface="微软雅黑" panose="020B0503020204020204" pitchFamily="34" charset="-122"/>
                <a:ea typeface="微软雅黑" panose="020B0503020204020204" pitchFamily="34" charset="-122"/>
              </a:rPr>
              <a:t>大数定律</a:t>
            </a:r>
            <a:r>
              <a:rPr lang="zh-CN" altLang="en-US" dirty="0">
                <a:solidFill>
                  <a:srgbClr val="0033CC"/>
                </a:solidFill>
                <a:latin typeface="微软雅黑" panose="020B0503020204020204" pitchFamily="34" charset="-122"/>
                <a:ea typeface="微软雅黑" panose="020B0503020204020204" pitchFamily="34" charset="-122"/>
              </a:rPr>
              <a:t>为依据收取保险费，集中具有同一危险的多数单位的资金，建立保险金，利用</a:t>
            </a:r>
            <a:r>
              <a:rPr lang="zh-CN" altLang="en-US" dirty="0">
                <a:solidFill>
                  <a:srgbClr val="CC0066"/>
                </a:solidFill>
                <a:latin typeface="微软雅黑" panose="020B0503020204020204" pitchFamily="34" charset="-122"/>
                <a:ea typeface="微软雅黑" panose="020B0503020204020204" pitchFamily="34" charset="-122"/>
              </a:rPr>
              <a:t>“分散危险，分摊损失”</a:t>
            </a:r>
            <a:r>
              <a:rPr lang="zh-CN" altLang="en-US" dirty="0">
                <a:solidFill>
                  <a:srgbClr val="0033CC"/>
                </a:solidFill>
                <a:latin typeface="微软雅黑" panose="020B0503020204020204" pitchFamily="34" charset="-122"/>
                <a:ea typeface="微软雅黑" panose="020B0503020204020204" pitchFamily="34" charset="-122"/>
              </a:rPr>
              <a:t>的办法，对少数参加者（被保险人）由于特定灾害事故所造成的损失进行经济补偿，或对人身伤害给付保险金。</a:t>
            </a:r>
          </a:p>
        </p:txBody>
      </p:sp>
      <p:sp>
        <p:nvSpPr>
          <p:cNvPr id="4" name="矩形 3"/>
          <p:cNvSpPr/>
          <p:nvPr/>
        </p:nvSpPr>
        <p:spPr>
          <a:xfrm>
            <a:off x="395537" y="1021465"/>
            <a:ext cx="1338829" cy="327782"/>
          </a:xfrm>
          <a:prstGeom prst="rect">
            <a:avLst/>
          </a:prstGeom>
        </p:spPr>
        <p:txBody>
          <a:bodyPr wrap="none">
            <a:spAutoFit/>
          </a:bodyPr>
          <a:lstStyle/>
          <a:p>
            <a:pPr algn="ctr">
              <a:lnSpc>
                <a:spcPct val="85000"/>
              </a:lnSpc>
              <a:spcBef>
                <a:spcPct val="0"/>
              </a:spcBef>
            </a:pPr>
            <a:r>
              <a:rPr lang="zh-CN" altLang="zh-CN" dirty="0">
                <a:latin typeface="微软雅黑" panose="020B0503020204020204" pitchFamily="34" charset="-122"/>
                <a:ea typeface="微软雅黑" panose="020B0503020204020204" pitchFamily="34" charset="-122"/>
              </a:rPr>
              <a:t>保险</a:t>
            </a:r>
            <a:r>
              <a:rPr lang="zh-CN" altLang="en-US" dirty="0">
                <a:latin typeface="微软雅黑" panose="020B0503020204020204" pitchFamily="34" charset="-122"/>
                <a:ea typeface="微软雅黑" panose="020B0503020204020204" pitchFamily="34" charset="-122"/>
              </a:rPr>
              <a:t>的实质</a:t>
            </a:r>
          </a:p>
        </p:txBody>
      </p:sp>
      <p:sp>
        <p:nvSpPr>
          <p:cNvPr id="2" name="矩形 1"/>
          <p:cNvSpPr/>
          <p:nvPr/>
        </p:nvSpPr>
        <p:spPr>
          <a:xfrm>
            <a:off x="572893" y="3098272"/>
            <a:ext cx="7756518" cy="923330"/>
          </a:xfrm>
          <a:prstGeom prst="rect">
            <a:avLst/>
          </a:prstGeom>
        </p:spPr>
        <p:txBody>
          <a:bodyPr wrap="square">
            <a:spAutoFit/>
          </a:bodyPr>
          <a:lstStyle/>
          <a:p>
            <a:r>
              <a:rPr lang="zh-CN" altLang="en-US" dirty="0"/>
              <a:t>在国际物流的教学中，融入国际贸易知识，强调国际合作的重要性。通过分析国际贸易案例，理解开放合作对于国家经济发展的</a:t>
            </a:r>
            <a:r>
              <a:rPr lang="zh-CN" altLang="en-US"/>
              <a:t>意义，国际</a:t>
            </a:r>
            <a:r>
              <a:rPr lang="zh-CN" altLang="en-US" dirty="0"/>
              <a:t>视野和合作精神。</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55847" y="413694"/>
              <a:ext cx="7197898"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国际物流的特点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pic>
        <p:nvPicPr>
          <p:cNvPr id="6" name="图片 5"/>
          <p:cNvPicPr>
            <a:picLocks noChangeAspect="1"/>
          </p:cNvPicPr>
          <p:nvPr/>
        </p:nvPicPr>
        <p:blipFill>
          <a:blip r:embed="rId2"/>
          <a:srcRect l="10021" t="17660" r="10606" b="6016"/>
          <a:stretch>
            <a:fillRect/>
          </a:stretch>
        </p:blipFill>
        <p:spPr>
          <a:xfrm>
            <a:off x="683895" y="848995"/>
            <a:ext cx="5484495" cy="3982720"/>
          </a:xfrm>
          <a:prstGeom prst="rect">
            <a:avLst/>
          </a:prstGeom>
        </p:spPr>
      </p:pic>
    </p:spTree>
    <p:extLst>
      <p:ext uri="{BB962C8B-B14F-4D97-AF65-F5344CB8AC3E}">
        <p14:creationId xmlns:p14="http://schemas.microsoft.com/office/powerpoint/2010/main" val="21768878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a:solidFill>
                    <a:srgbClr val="0070C0"/>
                  </a:solidFill>
                  <a:latin typeface="华文楷体" panose="02010600040101010101" pitchFamily="2" charset="-122"/>
                  <a:ea typeface="华文楷体" panose="02010600040101010101" pitchFamily="2" charset="-122"/>
                </a:rPr>
                <a:t>四、国际货物运输保险的种类</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2095" y="878840"/>
            <a:ext cx="3005951" cy="400110"/>
          </a:xfrm>
          <a:prstGeom prst="rect">
            <a:avLst/>
          </a:prstGeom>
          <a:noFill/>
        </p:spPr>
        <p:txBody>
          <a:bodyPr wrap="none" rtlCol="0" anchor="t">
            <a:spAutoFit/>
          </a:bodyPr>
          <a:lstStyle/>
          <a:p>
            <a:r>
              <a:rPr lang="zh-CN" altLang="en-US" sz="2000" b="1" dirty="0">
                <a:solidFill>
                  <a:prstClr val="black"/>
                </a:solidFill>
                <a:latin typeface="微软雅黑" panose="020B0503020204020204" pitchFamily="34" charset="-122"/>
                <a:ea typeface="微软雅黑" panose="020B0503020204020204" pitchFamily="34" charset="-122"/>
                <a:sym typeface="+mn-ea"/>
              </a:rPr>
              <a:t>（一）海洋运输货物保险</a:t>
            </a:r>
          </a:p>
        </p:txBody>
      </p:sp>
      <p:pic>
        <p:nvPicPr>
          <p:cNvPr id="5" name="图片 4"/>
          <p:cNvPicPr>
            <a:picLocks noChangeAspect="1"/>
          </p:cNvPicPr>
          <p:nvPr/>
        </p:nvPicPr>
        <p:blipFill>
          <a:blip r:embed="rId2"/>
          <a:stretch>
            <a:fillRect/>
          </a:stretch>
        </p:blipFill>
        <p:spPr>
          <a:xfrm>
            <a:off x="395605" y="1463230"/>
            <a:ext cx="5688563" cy="3094799"/>
          </a:xfrm>
          <a:prstGeom prst="rect">
            <a:avLst/>
          </a:prstGeom>
        </p:spPr>
      </p:pic>
    </p:spTree>
    <p:extLst>
      <p:ext uri="{BB962C8B-B14F-4D97-AF65-F5344CB8AC3E}">
        <p14:creationId xmlns:p14="http://schemas.microsoft.com/office/powerpoint/2010/main" val="29140494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四</a:t>
              </a:r>
              <a:r>
                <a:rPr lang="zh-CN" altLang="en-US" b="1" dirty="0">
                  <a:solidFill>
                    <a:srgbClr val="0070C0"/>
                  </a:solidFill>
                  <a:latin typeface="华文楷体" panose="02010600040101010101" pitchFamily="2" charset="-122"/>
                  <a:ea typeface="华文楷体" panose="02010600040101010101" pitchFamily="2" charset="-122"/>
                </a:rPr>
                <a:t>、国际货物运输保险的种类</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2095" y="878840"/>
            <a:ext cx="2976880" cy="398780"/>
          </a:xfrm>
          <a:prstGeom prst="rect">
            <a:avLst/>
          </a:prstGeom>
          <a:noFill/>
        </p:spPr>
        <p:txBody>
          <a:bodyPr wrap="none" rtlCol="0" anchor="t">
            <a:spAutoFit/>
          </a:bodyPr>
          <a:lstStyle/>
          <a:p>
            <a:pPr algn="l"/>
            <a:r>
              <a:rPr lang="zh-CN" altLang="en-US" sz="2000" b="1" dirty="0">
                <a:latin typeface="微软雅黑" panose="020B0503020204020204" pitchFamily="34" charset="-122"/>
                <a:ea typeface="微软雅黑" panose="020B0503020204020204" pitchFamily="34" charset="-122"/>
                <a:sym typeface="+mn-ea"/>
              </a:rPr>
              <a:t>（二）陆上运输货物保险</a:t>
            </a:r>
          </a:p>
        </p:txBody>
      </p:sp>
      <p:sp>
        <p:nvSpPr>
          <p:cNvPr id="3" name="文本框 2"/>
          <p:cNvSpPr txBox="1"/>
          <p:nvPr/>
        </p:nvSpPr>
        <p:spPr>
          <a:xfrm>
            <a:off x="755650" y="1419225"/>
            <a:ext cx="4608830" cy="2122805"/>
          </a:xfrm>
          <a:prstGeom prst="rect">
            <a:avLst/>
          </a:prstGeom>
          <a:noFill/>
        </p:spPr>
        <p:txBody>
          <a:bodyPr wrap="square" rtlCol="0" anchor="t">
            <a:spAutoFit/>
          </a:bodyPr>
          <a:lstStyle/>
          <a:p>
            <a:pPr algn="just">
              <a:lnSpc>
                <a:spcPct val="150000"/>
              </a:lnSpc>
            </a:pPr>
            <a:r>
              <a:rPr lang="en-US" sz="2200">
                <a:latin typeface="微软雅黑" panose="020B0503020204020204" pitchFamily="34" charset="-122"/>
                <a:ea typeface="微软雅黑" panose="020B0503020204020204" pitchFamily="34" charset="-122"/>
              </a:rPr>
              <a:t>1.</a:t>
            </a:r>
            <a:r>
              <a:rPr lang="zh-CN" altLang="en-US" sz="2200">
                <a:latin typeface="微软雅黑" panose="020B0503020204020204" pitchFamily="34" charset="-122"/>
                <a:ea typeface="微软雅黑" panose="020B0503020204020204" pitchFamily="34" charset="-122"/>
              </a:rPr>
              <a:t>陆运险的责任范围</a:t>
            </a:r>
          </a:p>
          <a:p>
            <a:pPr algn="just">
              <a:lnSpc>
                <a:spcPct val="150000"/>
              </a:lnSpc>
            </a:pPr>
            <a:r>
              <a:rPr lang="en-US" altLang="zh-CN" sz="2200">
                <a:latin typeface="微软雅黑" panose="020B0503020204020204" pitchFamily="34" charset="-122"/>
                <a:ea typeface="微软雅黑" panose="020B0503020204020204" pitchFamily="34" charset="-122"/>
              </a:rPr>
              <a:t>2.</a:t>
            </a:r>
            <a:r>
              <a:rPr lang="zh-CN" altLang="en-US" sz="2200">
                <a:latin typeface="微软雅黑" panose="020B0503020204020204" pitchFamily="34" charset="-122"/>
                <a:ea typeface="微软雅黑" panose="020B0503020204020204" pitchFamily="34" charset="-122"/>
              </a:rPr>
              <a:t>陆运一切险的责任范围</a:t>
            </a:r>
          </a:p>
          <a:p>
            <a:pPr algn="just">
              <a:lnSpc>
                <a:spcPct val="150000"/>
              </a:lnSpc>
            </a:pPr>
            <a:r>
              <a:rPr lang="en-US" altLang="zh-CN" sz="2200">
                <a:latin typeface="微软雅黑" panose="020B0503020204020204" pitchFamily="34" charset="-122"/>
                <a:ea typeface="微软雅黑" panose="020B0503020204020204" pitchFamily="34" charset="-122"/>
              </a:rPr>
              <a:t>3.</a:t>
            </a:r>
            <a:r>
              <a:rPr lang="zh-CN" altLang="en-US" sz="2200">
                <a:latin typeface="微软雅黑" panose="020B0503020204020204" pitchFamily="34" charset="-122"/>
                <a:ea typeface="微软雅黑" panose="020B0503020204020204" pitchFamily="34" charset="-122"/>
              </a:rPr>
              <a:t>陆上运输货物保险的除外责任</a:t>
            </a:r>
          </a:p>
          <a:p>
            <a:pPr algn="just">
              <a:lnSpc>
                <a:spcPct val="150000"/>
              </a:lnSpc>
            </a:pP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a:solidFill>
                    <a:srgbClr val="0070C0"/>
                  </a:solidFill>
                  <a:latin typeface="华文楷体" panose="02010600040101010101" pitchFamily="2" charset="-122"/>
                  <a:ea typeface="华文楷体" panose="02010600040101010101" pitchFamily="2" charset="-122"/>
                </a:rPr>
                <a:t>四、国际货物运输保险的种类</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2095" y="878840"/>
            <a:ext cx="2976880" cy="398780"/>
          </a:xfrm>
          <a:prstGeom prst="rect">
            <a:avLst/>
          </a:prstGeom>
          <a:noFill/>
        </p:spPr>
        <p:txBody>
          <a:bodyPr wrap="none" rtlCol="0" anchor="t">
            <a:spAutoFit/>
          </a:bodyPr>
          <a:lstStyle/>
          <a:p>
            <a:pPr algn="l"/>
            <a:r>
              <a:rPr lang="zh-CN" altLang="en-US" sz="2000" b="1" dirty="0">
                <a:latin typeface="微软雅黑" panose="020B0503020204020204" pitchFamily="34" charset="-122"/>
                <a:ea typeface="微软雅黑" panose="020B0503020204020204" pitchFamily="34" charset="-122"/>
                <a:sym typeface="+mn-ea"/>
              </a:rPr>
              <a:t>（三）航空运输货物保险</a:t>
            </a:r>
          </a:p>
        </p:txBody>
      </p:sp>
      <p:sp>
        <p:nvSpPr>
          <p:cNvPr id="3" name="文本框 2"/>
          <p:cNvSpPr txBox="1"/>
          <p:nvPr/>
        </p:nvSpPr>
        <p:spPr>
          <a:xfrm>
            <a:off x="346074" y="1419225"/>
            <a:ext cx="8402389" cy="1014730"/>
          </a:xfrm>
          <a:prstGeom prst="rect">
            <a:avLst/>
          </a:prstGeom>
          <a:noFill/>
        </p:spPr>
        <p:txBody>
          <a:bodyPr wrap="square" rtlCol="0" anchor="t">
            <a:spAutoFit/>
          </a:bodyPr>
          <a:lstStyle/>
          <a:p>
            <a:pPr algn="just">
              <a:lnSpc>
                <a:spcPct val="150000"/>
              </a:lnSpc>
            </a:pPr>
            <a:r>
              <a:rPr lang="en-US" sz="2000" dirty="0">
                <a:latin typeface="微软雅黑" panose="020B0503020204020204" pitchFamily="34" charset="-122"/>
                <a:ea typeface="微软雅黑" panose="020B0503020204020204" pitchFamily="34" charset="-122"/>
              </a:rPr>
              <a:t>       </a:t>
            </a:r>
            <a:r>
              <a:rPr sz="2000" dirty="0" err="1">
                <a:latin typeface="微软雅黑" panose="020B0503020204020204" pitchFamily="34" charset="-122"/>
                <a:ea typeface="微软雅黑" panose="020B0503020204020204" pitchFamily="34" charset="-122"/>
              </a:rPr>
              <a:t>保险公司承保通过航空运输的货物，保险责任是以飞机作为主体来加以规定的。航空运输货物保险分为</a:t>
            </a:r>
            <a:r>
              <a:rPr sz="2000" dirty="0" err="1">
                <a:solidFill>
                  <a:srgbClr val="0070C0"/>
                </a:solidFill>
                <a:latin typeface="微软雅黑" panose="020B0503020204020204" pitchFamily="34" charset="-122"/>
                <a:ea typeface="微软雅黑" panose="020B0503020204020204" pitchFamily="34" charset="-122"/>
              </a:rPr>
              <a:t>航空运输险</a:t>
            </a:r>
            <a:r>
              <a:rPr sz="2000" dirty="0" err="1">
                <a:latin typeface="微软雅黑" panose="020B0503020204020204" pitchFamily="34" charset="-122"/>
                <a:ea typeface="微软雅黑" panose="020B0503020204020204" pitchFamily="34" charset="-122"/>
              </a:rPr>
              <a:t>和</a:t>
            </a:r>
            <a:r>
              <a:rPr sz="2000" dirty="0" err="1">
                <a:solidFill>
                  <a:srgbClr val="0070C0"/>
                </a:solidFill>
                <a:latin typeface="微软雅黑" panose="020B0503020204020204" pitchFamily="34" charset="-122"/>
                <a:ea typeface="微软雅黑" panose="020B0503020204020204" pitchFamily="34" charset="-122"/>
              </a:rPr>
              <a:t>航空运输一切险</a:t>
            </a:r>
            <a:r>
              <a:rPr sz="2000" dirty="0" err="1">
                <a:latin typeface="微软雅黑" panose="020B0503020204020204" pitchFamily="34" charset="-122"/>
                <a:ea typeface="微软雅黑" panose="020B0503020204020204" pitchFamily="34" charset="-122"/>
              </a:rPr>
              <a:t>两种</a:t>
            </a:r>
            <a:r>
              <a:rPr sz="2000" dirty="0">
                <a:latin typeface="微软雅黑" panose="020B0503020204020204" pitchFamily="34" charset="-122"/>
                <a:ea typeface="微软雅黑" panose="020B0503020204020204" pitchFamily="34" charset="-122"/>
              </a:rPr>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四</a:t>
              </a:r>
              <a:r>
                <a:rPr lang="zh-CN" altLang="en-US" b="1" dirty="0">
                  <a:solidFill>
                    <a:srgbClr val="0070C0"/>
                  </a:solidFill>
                  <a:latin typeface="华文楷体" panose="02010600040101010101" pitchFamily="2" charset="-122"/>
                  <a:ea typeface="华文楷体" panose="02010600040101010101" pitchFamily="2" charset="-122"/>
                </a:rPr>
                <a:t>、国际货物运输保险的种类</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2095" y="878840"/>
            <a:ext cx="1960880" cy="398780"/>
          </a:xfrm>
          <a:prstGeom prst="rect">
            <a:avLst/>
          </a:prstGeom>
          <a:noFill/>
        </p:spPr>
        <p:txBody>
          <a:bodyPr wrap="none" rtlCol="0" anchor="t">
            <a:spAutoFit/>
          </a:bodyPr>
          <a:lstStyle/>
          <a:p>
            <a:pPr algn="l"/>
            <a:r>
              <a:rPr lang="zh-CN" altLang="en-US" sz="2000" b="1" dirty="0">
                <a:latin typeface="微软雅黑" panose="020B0503020204020204" pitchFamily="34" charset="-122"/>
                <a:ea typeface="微软雅黑" panose="020B0503020204020204" pitchFamily="34" charset="-122"/>
                <a:sym typeface="+mn-ea"/>
              </a:rPr>
              <a:t>（四）邮包保险</a:t>
            </a:r>
          </a:p>
        </p:txBody>
      </p:sp>
      <p:sp>
        <p:nvSpPr>
          <p:cNvPr id="3" name="文本框 2"/>
          <p:cNvSpPr txBox="1"/>
          <p:nvPr/>
        </p:nvSpPr>
        <p:spPr>
          <a:xfrm>
            <a:off x="323850" y="1419225"/>
            <a:ext cx="8106410" cy="1938020"/>
          </a:xfrm>
          <a:prstGeom prst="rect">
            <a:avLst/>
          </a:prstGeom>
          <a:noFill/>
        </p:spPr>
        <p:txBody>
          <a:bodyPr wrap="square" rtlCol="0" anchor="t">
            <a:spAutoFit/>
          </a:bodyPr>
          <a:lstStyle/>
          <a:p>
            <a:pPr algn="just">
              <a:lnSpc>
                <a:spcPct val="150000"/>
              </a:lnSpc>
            </a:pPr>
            <a:r>
              <a:rPr lang="en-US" sz="2000">
                <a:latin typeface="微软雅黑" panose="020B0503020204020204" pitchFamily="34" charset="-122"/>
                <a:ea typeface="微软雅黑" panose="020B0503020204020204" pitchFamily="34" charset="-122"/>
              </a:rPr>
              <a:t>       </a:t>
            </a:r>
            <a:r>
              <a:rPr lang="zh-CN" altLang="en-US" sz="2000" b="1">
                <a:solidFill>
                  <a:srgbClr val="0070C0"/>
                </a:solidFill>
                <a:latin typeface="微软雅黑" panose="020B0503020204020204" pitchFamily="34" charset="-122"/>
                <a:ea typeface="微软雅黑" panose="020B0503020204020204" pitchFamily="34" charset="-122"/>
              </a:rPr>
              <a:t>邮包保险</a:t>
            </a:r>
            <a:r>
              <a:rPr lang="zh-CN" sz="2000" b="1">
                <a:latin typeface="微软雅黑" panose="020B0503020204020204" pitchFamily="34" charset="-122"/>
                <a:ea typeface="微软雅黑" panose="020B0503020204020204" pitchFamily="34" charset="-122"/>
              </a:rPr>
              <a:t>承保</a:t>
            </a:r>
            <a:r>
              <a:rPr sz="2000">
                <a:latin typeface="微软雅黑" panose="020B0503020204020204" pitchFamily="34" charset="-122"/>
                <a:ea typeface="微软雅黑" panose="020B0503020204020204" pitchFamily="34" charset="-122"/>
              </a:rPr>
              <a:t>通过邮政局邮包寄递的货物在邮递过程中发生保险事故所致的损失。以邮包方式将货物发送到目的地，不论通过何种运输工具，凡是以邮包方式将贸易货物运达目的地的保险均属邮包保险。邮包保险按其保险责任分为</a:t>
            </a:r>
            <a:r>
              <a:rPr sz="2000" b="1">
                <a:latin typeface="微软雅黑" panose="020B0503020204020204" pitchFamily="34" charset="-122"/>
                <a:ea typeface="微软雅黑" panose="020B0503020204020204" pitchFamily="34" charset="-122"/>
              </a:rPr>
              <a:t>邮包险</a:t>
            </a:r>
            <a:r>
              <a:rPr sz="2000">
                <a:latin typeface="微软雅黑" panose="020B0503020204020204" pitchFamily="34" charset="-122"/>
                <a:ea typeface="微软雅黑" panose="020B0503020204020204" pitchFamily="34" charset="-122"/>
              </a:rPr>
              <a:t>和</a:t>
            </a:r>
            <a:r>
              <a:rPr sz="2000" b="1">
                <a:latin typeface="微软雅黑" panose="020B0503020204020204" pitchFamily="34" charset="-122"/>
                <a:ea typeface="微软雅黑" panose="020B0503020204020204" pitchFamily="34" charset="-122"/>
              </a:rPr>
              <a:t>邮包一切险</a:t>
            </a:r>
            <a:r>
              <a:rPr sz="2000">
                <a:latin typeface="微软雅黑" panose="020B0503020204020204" pitchFamily="34" charset="-122"/>
                <a:ea typeface="微软雅黑" panose="020B0503020204020204" pitchFamily="34" charset="-122"/>
              </a:rPr>
              <a:t>两种。</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五</a:t>
              </a:r>
              <a:r>
                <a:rPr lang="zh-CN" altLang="en-US" b="1" dirty="0">
                  <a:solidFill>
                    <a:srgbClr val="0070C0"/>
                  </a:solidFill>
                  <a:latin typeface="华文楷体" panose="02010600040101010101" pitchFamily="2" charset="-122"/>
                  <a:ea typeface="华文楷体" panose="02010600040101010101" pitchFamily="2" charset="-122"/>
                </a:rPr>
                <a:t>、国际货物运输保险程序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52095" y="878840"/>
            <a:ext cx="2976880" cy="398780"/>
          </a:xfrm>
          <a:prstGeom prst="rect">
            <a:avLst/>
          </a:prstGeom>
          <a:noFill/>
        </p:spPr>
        <p:txBody>
          <a:bodyPr wrap="none" rtlCol="0" anchor="t">
            <a:spAutoFit/>
          </a:bodyPr>
          <a:lstStyle/>
          <a:p>
            <a:pPr algn="l"/>
            <a:r>
              <a:rPr lang="zh-CN" altLang="en-US" sz="2000" b="1" dirty="0">
                <a:latin typeface="微软雅黑" panose="020B0503020204020204" pitchFamily="34" charset="-122"/>
                <a:ea typeface="微软雅黑" panose="020B0503020204020204" pitchFamily="34" charset="-122"/>
                <a:sym typeface="+mn-ea"/>
              </a:rPr>
              <a:t>办理货运保险的一般程序</a:t>
            </a:r>
          </a:p>
        </p:txBody>
      </p:sp>
      <p:pic>
        <p:nvPicPr>
          <p:cNvPr id="4" name="图片 3"/>
          <p:cNvPicPr>
            <a:picLocks noChangeAspect="1"/>
          </p:cNvPicPr>
          <p:nvPr/>
        </p:nvPicPr>
        <p:blipFill>
          <a:blip r:embed="rId2"/>
          <a:stretch>
            <a:fillRect/>
          </a:stretch>
        </p:blipFill>
        <p:spPr>
          <a:xfrm>
            <a:off x="1548130" y="1419225"/>
            <a:ext cx="6529705" cy="325564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总结与</a:t>
              </a:r>
              <a:r>
                <a:rPr lang="zh-CN" altLang="en-US" b="1" dirty="0">
                  <a:solidFill>
                    <a:srgbClr val="0070C0"/>
                  </a:solidFill>
                  <a:latin typeface="华文楷体" panose="02010600040101010101" pitchFamily="2" charset="-122"/>
                  <a:ea typeface="华文楷体" panose="02010600040101010101" pitchFamily="2" charset="-122"/>
                </a:rPr>
                <a:t>作业</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467995" y="1131570"/>
            <a:ext cx="7783195" cy="1938992"/>
          </a:xfrm>
          <a:prstGeom prst="rect">
            <a:avLst/>
          </a:prstGeom>
          <a:noFill/>
        </p:spPr>
        <p:txBody>
          <a:bodyPr wrap="square" rtlCol="0" anchor="t">
            <a:spAutoFit/>
          </a:bodyPr>
          <a:lstStyle/>
          <a:p>
            <a:pPr>
              <a:lnSpc>
                <a:spcPct val="150000"/>
              </a:lnSpc>
            </a:pPr>
            <a:r>
              <a:rPr lang="zh-CN" altLang="en-US" sz="2000" dirty="0">
                <a:latin typeface="微软雅黑" panose="020B0503020204020204" pitchFamily="34" charset="-122"/>
                <a:ea typeface="微软雅黑" panose="020B0503020204020204" pitchFamily="34" charset="-122"/>
                <a:sym typeface="+mn-ea"/>
              </a:rPr>
              <a:t>总结：货物通过的基本程序；国际货物运输方式 ；国际货物运输保险的种类</a:t>
            </a:r>
          </a:p>
          <a:p>
            <a:pPr>
              <a:lnSpc>
                <a:spcPct val="150000"/>
              </a:lnSpc>
            </a:pPr>
            <a:r>
              <a:rPr lang="zh-CN" altLang="en-US" sz="2000" dirty="0">
                <a:latin typeface="微软雅黑" panose="020B0503020204020204" pitchFamily="34" charset="-122"/>
                <a:ea typeface="微软雅黑" panose="020B0503020204020204" pitchFamily="34" charset="-122"/>
                <a:sym typeface="+mn-ea"/>
              </a:rPr>
              <a:t>作业：港口物流的服务功能日益扩大和完善后，我国港口物流园区具有哪些功能？</a:t>
            </a:r>
          </a:p>
        </p:txBody>
      </p:sp>
      <p:pic>
        <p:nvPicPr>
          <p:cNvPr id="102" name="图片 101"/>
          <p:cNvPicPr/>
          <p:nvPr/>
        </p:nvPicPr>
        <p:blipFill>
          <a:blip r:embed="rId2"/>
          <a:stretch>
            <a:fillRect/>
          </a:stretch>
        </p:blipFill>
        <p:spPr>
          <a:xfrm>
            <a:off x="5868670" y="1995170"/>
            <a:ext cx="2480310" cy="265303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5741" y="1200151"/>
            <a:ext cx="3568445" cy="335927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3" name="object 3"/>
          <p:cNvSpPr/>
          <p:nvPr/>
        </p:nvSpPr>
        <p:spPr>
          <a:xfrm>
            <a:off x="6660232" y="627534"/>
            <a:ext cx="2099786" cy="4123335"/>
          </a:xfrm>
          <a:custGeom>
            <a:avLst/>
            <a:gdLst/>
            <a:ahLst/>
            <a:cxnLst/>
            <a:rect l="l" t="t" r="r" b="b"/>
            <a:pathLst>
              <a:path w="2799715" h="3314700">
                <a:moveTo>
                  <a:pt x="13906" y="820051"/>
                </a:moveTo>
                <a:lnTo>
                  <a:pt x="12217" y="0"/>
                </a:lnTo>
                <a:lnTo>
                  <a:pt x="2799588" y="0"/>
                </a:lnTo>
                <a:lnTo>
                  <a:pt x="2799588" y="3314700"/>
                </a:lnTo>
                <a:lnTo>
                  <a:pt x="12217" y="3314700"/>
                </a:lnTo>
                <a:lnTo>
                  <a:pt x="0" y="2645765"/>
                </a:lnTo>
              </a:path>
            </a:pathLst>
          </a:custGeom>
          <a:ln w="275843">
            <a:solidFill>
              <a:srgbClr val="32859A"/>
            </a:solidFill>
          </a:ln>
        </p:spPr>
        <p:txBody>
          <a:bodyPr wrap="square" lIns="0" tIns="0" rIns="0" bIns="0" rtlCol="0"/>
          <a:lstStyle/>
          <a:p>
            <a:pPr defTabSz="685800"/>
            <a:endParaRPr sz="1350">
              <a:solidFill>
                <a:prstClr val="black"/>
              </a:solidFill>
            </a:endParaRPr>
          </a:p>
        </p:txBody>
      </p:sp>
      <p:sp>
        <p:nvSpPr>
          <p:cNvPr id="8" name="object 8"/>
          <p:cNvSpPr txBox="1"/>
          <p:nvPr/>
        </p:nvSpPr>
        <p:spPr>
          <a:xfrm>
            <a:off x="3768354" y="2211710"/>
            <a:ext cx="4686246" cy="679032"/>
          </a:xfrm>
          <a:prstGeom prst="rect">
            <a:avLst/>
          </a:prstGeom>
        </p:spPr>
        <p:txBody>
          <a:bodyPr vert="horz" wrap="square" lIns="0" tIns="123825" rIns="0" bIns="0" rtlCol="0">
            <a:spAutoFit/>
          </a:bodyPr>
          <a:lstStyle/>
          <a:p>
            <a:pPr algn="ctr" defTabSz="685800">
              <a:spcBef>
                <a:spcPts val="975"/>
              </a:spcBef>
            </a:pPr>
            <a:r>
              <a:rPr lang="zh-CN" altLang="en-US" sz="3600" b="1" dirty="0">
                <a:solidFill>
                  <a:srgbClr val="32859A"/>
                </a:solidFill>
                <a:latin typeface="微软雅黑" panose="020B0503020204020204" pitchFamily="34" charset="-122"/>
                <a:ea typeface="微软雅黑" panose="020B0503020204020204" pitchFamily="34" charset="-122"/>
                <a:cs typeface="微软雅黑"/>
              </a:rPr>
              <a:t>学习情境四：国际物流</a:t>
            </a:r>
          </a:p>
        </p:txBody>
      </p:sp>
    </p:spTree>
    <p:extLst>
      <p:ext uri="{BB962C8B-B14F-4D97-AF65-F5344CB8AC3E}">
        <p14:creationId xmlns:p14="http://schemas.microsoft.com/office/powerpoint/2010/main" val="3467150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10774" y="952500"/>
            <a:ext cx="1344454" cy="1344454"/>
          </a:xfrm>
          <a:custGeom>
            <a:avLst/>
            <a:gdLst/>
            <a:ahLst/>
            <a:cxnLst/>
            <a:rect l="l" t="t" r="r" b="b"/>
            <a:pathLst>
              <a:path w="1792604" h="1792605">
                <a:moveTo>
                  <a:pt x="892175" y="0"/>
                </a:moveTo>
                <a:lnTo>
                  <a:pt x="0" y="900049"/>
                </a:lnTo>
                <a:lnTo>
                  <a:pt x="899922" y="1792224"/>
                </a:lnTo>
                <a:lnTo>
                  <a:pt x="1792224" y="892301"/>
                </a:lnTo>
                <a:lnTo>
                  <a:pt x="892175" y="0"/>
                </a:lnTo>
                <a:close/>
              </a:path>
            </a:pathLst>
          </a:custGeom>
          <a:solidFill>
            <a:srgbClr val="00A4AC"/>
          </a:solidFill>
        </p:spPr>
        <p:txBody>
          <a:bodyPr wrap="square" lIns="0" tIns="0" rIns="0" bIns="0" rtlCol="0"/>
          <a:lstStyle/>
          <a:p>
            <a:pPr defTabSz="685800"/>
            <a:endParaRPr sz="1350">
              <a:solidFill>
                <a:prstClr val="black"/>
              </a:solidFill>
            </a:endParaRPr>
          </a:p>
        </p:txBody>
      </p:sp>
      <p:sp>
        <p:nvSpPr>
          <p:cNvPr id="3" name="object 3"/>
          <p:cNvSpPr/>
          <p:nvPr/>
        </p:nvSpPr>
        <p:spPr>
          <a:xfrm>
            <a:off x="3910774" y="952500"/>
            <a:ext cx="1344454" cy="1344454"/>
          </a:xfrm>
          <a:custGeom>
            <a:avLst/>
            <a:gdLst/>
            <a:ahLst/>
            <a:cxnLst/>
            <a:rect l="l" t="t" r="r" b="b"/>
            <a:pathLst>
              <a:path w="1792604" h="1792605">
                <a:moveTo>
                  <a:pt x="892175" y="0"/>
                </a:moveTo>
                <a:lnTo>
                  <a:pt x="1792224" y="892301"/>
                </a:lnTo>
                <a:lnTo>
                  <a:pt x="899922" y="1792224"/>
                </a:lnTo>
                <a:lnTo>
                  <a:pt x="0" y="900049"/>
                </a:lnTo>
                <a:lnTo>
                  <a:pt x="892175" y="0"/>
                </a:lnTo>
                <a:close/>
              </a:path>
            </a:pathLst>
          </a:custGeom>
          <a:ln w="25400">
            <a:solidFill>
              <a:srgbClr val="FFFFFF"/>
            </a:solidFill>
          </a:ln>
        </p:spPr>
        <p:txBody>
          <a:bodyPr wrap="square" lIns="0" tIns="0" rIns="0" bIns="0" rtlCol="0"/>
          <a:lstStyle/>
          <a:p>
            <a:pPr defTabSz="685800"/>
            <a:endParaRPr sz="1350">
              <a:solidFill>
                <a:prstClr val="black"/>
              </a:solidFill>
            </a:endParaRPr>
          </a:p>
        </p:txBody>
      </p:sp>
      <p:sp>
        <p:nvSpPr>
          <p:cNvPr id="6" name="object 6"/>
          <p:cNvSpPr txBox="1">
            <a:spLocks noGrp="1"/>
          </p:cNvSpPr>
          <p:nvPr>
            <p:ph type="title"/>
          </p:nvPr>
        </p:nvSpPr>
        <p:spPr>
          <a:xfrm>
            <a:off x="4150374" y="1387044"/>
            <a:ext cx="1104854" cy="378950"/>
          </a:xfrm>
          <a:prstGeom prst="rect">
            <a:avLst/>
          </a:prstGeom>
        </p:spPr>
        <p:txBody>
          <a:bodyPr vert="horz" wrap="square" lIns="0" tIns="9525" rIns="0" bIns="0" rtlCol="0">
            <a:spAutoFit/>
          </a:bodyPr>
          <a:lstStyle/>
          <a:p>
            <a:pPr marL="9525">
              <a:spcBef>
                <a:spcPts val="75"/>
              </a:spcBef>
            </a:pPr>
            <a:r>
              <a:rPr lang="zh-CN" altLang="en-US" sz="3600" b="1" baseline="-10416" dirty="0">
                <a:latin typeface="微软雅黑" panose="020B0503020204020204" pitchFamily="34" charset="-122"/>
                <a:ea typeface="微软雅黑" panose="020B0503020204020204" pitchFamily="34" charset="-122"/>
                <a:cs typeface="Times New Roman"/>
              </a:rPr>
              <a:t>任务二</a:t>
            </a:r>
            <a:endParaRPr sz="3600" b="1" baseline="-10416" dirty="0">
              <a:latin typeface="微软雅黑" panose="020B0503020204020204" pitchFamily="34" charset="-122"/>
              <a:ea typeface="微软雅黑" panose="020B0503020204020204" pitchFamily="34" charset="-122"/>
              <a:cs typeface="Times New Roman"/>
            </a:endParaRPr>
          </a:p>
        </p:txBody>
      </p:sp>
      <p:sp>
        <p:nvSpPr>
          <p:cNvPr id="7" name="object 7"/>
          <p:cNvSpPr/>
          <p:nvPr/>
        </p:nvSpPr>
        <p:spPr>
          <a:xfrm>
            <a:off x="1323594" y="2272283"/>
            <a:ext cx="6411278" cy="1043940"/>
          </a:xfrm>
          <a:custGeom>
            <a:avLst/>
            <a:gdLst/>
            <a:ahLst/>
            <a:cxnLst/>
            <a:rect l="l" t="t" r="r" b="b"/>
            <a:pathLst>
              <a:path w="8548370" h="1391920">
                <a:moveTo>
                  <a:pt x="0" y="1391412"/>
                </a:moveTo>
                <a:lnTo>
                  <a:pt x="8548116" y="1391412"/>
                </a:lnTo>
                <a:lnTo>
                  <a:pt x="8548116" y="0"/>
                </a:lnTo>
                <a:lnTo>
                  <a:pt x="0" y="0"/>
                </a:lnTo>
                <a:lnTo>
                  <a:pt x="0" y="1391412"/>
                </a:lnTo>
                <a:close/>
              </a:path>
            </a:pathLst>
          </a:custGeom>
          <a:solidFill>
            <a:srgbClr val="2B7592"/>
          </a:solidFill>
        </p:spPr>
        <p:txBody>
          <a:bodyPr wrap="square" lIns="0" tIns="0" rIns="0" bIns="0" rtlCol="0"/>
          <a:lstStyle/>
          <a:p>
            <a:pPr defTabSz="685800"/>
            <a:endParaRPr sz="1350" dirty="0">
              <a:solidFill>
                <a:prstClr val="black"/>
              </a:solidFill>
            </a:endParaRPr>
          </a:p>
        </p:txBody>
      </p:sp>
      <p:sp>
        <p:nvSpPr>
          <p:cNvPr id="8" name="object 8"/>
          <p:cNvSpPr/>
          <p:nvPr/>
        </p:nvSpPr>
        <p:spPr>
          <a:xfrm>
            <a:off x="1323594" y="3314701"/>
            <a:ext cx="2449830" cy="173831"/>
          </a:xfrm>
          <a:custGeom>
            <a:avLst/>
            <a:gdLst/>
            <a:ahLst/>
            <a:cxnLst/>
            <a:rect l="l" t="t" r="r" b="b"/>
            <a:pathLst>
              <a:path w="3266440" h="231775">
                <a:moveTo>
                  <a:pt x="3265931" y="0"/>
                </a:moveTo>
                <a:lnTo>
                  <a:pt x="0" y="0"/>
                </a:lnTo>
                <a:lnTo>
                  <a:pt x="0" y="231648"/>
                </a:lnTo>
                <a:lnTo>
                  <a:pt x="2647822" y="231648"/>
                </a:lnTo>
                <a:lnTo>
                  <a:pt x="3265931" y="0"/>
                </a:lnTo>
                <a:close/>
              </a:path>
            </a:pathLst>
          </a:custGeom>
          <a:solidFill>
            <a:srgbClr val="C8C8C8"/>
          </a:solidFill>
        </p:spPr>
        <p:txBody>
          <a:bodyPr wrap="square" lIns="0" tIns="0" rIns="0" bIns="0" rtlCol="0"/>
          <a:lstStyle/>
          <a:p>
            <a:pPr defTabSz="685800"/>
            <a:endParaRPr sz="1350">
              <a:solidFill>
                <a:prstClr val="black"/>
              </a:solidFill>
            </a:endParaRPr>
          </a:p>
        </p:txBody>
      </p:sp>
      <p:sp>
        <p:nvSpPr>
          <p:cNvPr id="10" name="object 10"/>
          <p:cNvSpPr txBox="1"/>
          <p:nvPr/>
        </p:nvSpPr>
        <p:spPr>
          <a:xfrm>
            <a:off x="2843808" y="2442110"/>
            <a:ext cx="5714429" cy="702596"/>
          </a:xfrm>
          <a:prstGeom prst="rect">
            <a:avLst/>
          </a:prstGeom>
        </p:spPr>
        <p:txBody>
          <a:bodyPr vert="horz" wrap="square" lIns="0" tIns="10001" rIns="0" bIns="0" rtlCol="0">
            <a:spAutoFit/>
          </a:bodyPr>
          <a:lstStyle/>
          <a:p>
            <a:pPr marL="9525" defTabSz="685800">
              <a:spcBef>
                <a:spcPts val="79"/>
              </a:spcBef>
            </a:pPr>
            <a:r>
              <a:rPr lang="zh-CN" altLang="en-US" sz="4500" dirty="0">
                <a:solidFill>
                  <a:prstClr val="white"/>
                </a:solidFill>
                <a:latin typeface="微软雅黑" panose="020B0503020204020204" pitchFamily="34" charset="-122"/>
                <a:ea typeface="微软雅黑" panose="020B0503020204020204" pitchFamily="34" charset="-122"/>
                <a:cs typeface="微软雅黑"/>
              </a:rPr>
              <a:t>国际物流运作</a:t>
            </a:r>
            <a:endParaRPr sz="4500" dirty="0">
              <a:solidFill>
                <a:prstClr val="white"/>
              </a:solidFill>
              <a:latin typeface="微软雅黑" panose="020B0503020204020204" pitchFamily="34" charset="-122"/>
              <a:ea typeface="微软雅黑" panose="020B0503020204020204" pitchFamily="34" charset="-122"/>
              <a:cs typeface="微软雅黑"/>
            </a:endParaRPr>
          </a:p>
        </p:txBody>
      </p:sp>
      <p:sp>
        <p:nvSpPr>
          <p:cNvPr id="11" name="object 11"/>
          <p:cNvSpPr/>
          <p:nvPr/>
        </p:nvSpPr>
        <p:spPr>
          <a:xfrm>
            <a:off x="7356348" y="2928366"/>
            <a:ext cx="827449" cy="934974"/>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Tree>
    <p:extLst>
      <p:ext uri="{BB962C8B-B14F-4D97-AF65-F5344CB8AC3E}">
        <p14:creationId xmlns:p14="http://schemas.microsoft.com/office/powerpoint/2010/main" val="897034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学习目标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3" name="object 4"/>
          <p:cNvSpPr/>
          <p:nvPr/>
        </p:nvSpPr>
        <p:spPr>
          <a:xfrm>
            <a:off x="326517" y="1131697"/>
            <a:ext cx="467995" cy="433070"/>
          </a:xfrm>
          <a:custGeom>
            <a:avLst/>
            <a:gdLst/>
            <a:ahLst/>
            <a:cxnLst/>
            <a:rect l="l" t="t" r="r" b="b"/>
            <a:pathLst>
              <a:path w="467994" h="433069">
                <a:moveTo>
                  <a:pt x="289559" y="164591"/>
                </a:moveTo>
                <a:lnTo>
                  <a:pt x="179831" y="164591"/>
                </a:lnTo>
                <a:lnTo>
                  <a:pt x="234696" y="0"/>
                </a:lnTo>
                <a:lnTo>
                  <a:pt x="289559" y="164591"/>
                </a:lnTo>
                <a:close/>
              </a:path>
              <a:path w="467994" h="433069">
                <a:moveTo>
                  <a:pt x="89915" y="432815"/>
                </a:moveTo>
                <a:lnTo>
                  <a:pt x="144779" y="266700"/>
                </a:lnTo>
                <a:lnTo>
                  <a:pt x="0" y="164591"/>
                </a:lnTo>
                <a:lnTo>
                  <a:pt x="467867" y="164591"/>
                </a:lnTo>
                <a:lnTo>
                  <a:pt x="324611" y="266700"/>
                </a:lnTo>
                <a:lnTo>
                  <a:pt x="345752" y="330707"/>
                </a:lnTo>
                <a:lnTo>
                  <a:pt x="234696" y="330707"/>
                </a:lnTo>
                <a:lnTo>
                  <a:pt x="89915" y="432815"/>
                </a:lnTo>
                <a:close/>
              </a:path>
              <a:path w="467994" h="433069">
                <a:moveTo>
                  <a:pt x="379475" y="432815"/>
                </a:moveTo>
                <a:lnTo>
                  <a:pt x="234696" y="330707"/>
                </a:lnTo>
                <a:lnTo>
                  <a:pt x="345752" y="330707"/>
                </a:lnTo>
                <a:lnTo>
                  <a:pt x="379475" y="432815"/>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6" name="object 6"/>
          <p:cNvSpPr/>
          <p:nvPr/>
        </p:nvSpPr>
        <p:spPr>
          <a:xfrm>
            <a:off x="358316" y="2503866"/>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26390" y="915035"/>
            <a:ext cx="6026150" cy="1500411"/>
          </a:xfrm>
          <a:prstGeom prst="rect">
            <a:avLst/>
          </a:prstGeom>
          <a:noFill/>
        </p:spPr>
        <p:txBody>
          <a:bodyPr wrap="square" rtlCol="0" anchor="t">
            <a:spAutoFit/>
          </a:bodyPr>
          <a:lstStyle/>
          <a:p>
            <a:pPr marL="814070">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sym typeface="+mn-ea"/>
              </a:rPr>
              <a:t>知识目标：</a:t>
            </a:r>
            <a:endParaRPr lang="zh-CN" altLang="en-US" sz="2400" b="1" dirty="0">
              <a:solidFill>
                <a:prstClr val="black"/>
              </a:solidFill>
              <a:latin typeface="微软雅黑" panose="020B0503020204020204" pitchFamily="34" charset="-122"/>
              <a:ea typeface="微软雅黑" panose="020B0503020204020204" pitchFamily="34" charset="-122"/>
            </a:endParaRP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1</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）了解货物通过的基本程序</a:t>
            </a:r>
            <a:endPar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）了解国际货物运输方式 </a:t>
            </a:r>
            <a:endPar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3</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）理解国际货物运输保险的种类</a:t>
            </a:r>
          </a:p>
        </p:txBody>
      </p:sp>
      <p:sp>
        <p:nvSpPr>
          <p:cNvPr id="100" name="文本框 99"/>
          <p:cNvSpPr txBox="1"/>
          <p:nvPr/>
        </p:nvSpPr>
        <p:spPr>
          <a:xfrm>
            <a:off x="1070391" y="2573709"/>
            <a:ext cx="5309128" cy="938719"/>
          </a:xfrm>
          <a:prstGeom prst="rect">
            <a:avLst/>
          </a:prstGeom>
          <a:noFill/>
          <a:ln w="9525">
            <a:noFill/>
          </a:ln>
        </p:spPr>
        <p:txBody>
          <a:bodyPr wrap="square">
            <a:spAutoFit/>
          </a:bodyPr>
          <a:lstStyle/>
          <a:p>
            <a:pPr>
              <a:lnSpc>
                <a:spcPts val="3600"/>
              </a:lnSpc>
            </a:pPr>
            <a:r>
              <a:rPr lang="zh-CN" altLang="en-US" sz="2400" b="1" dirty="0">
                <a:solidFill>
                  <a:prstClr val="black"/>
                </a:solidFill>
                <a:latin typeface="微软雅黑" panose="020B0503020204020204" pitchFamily="34" charset="-122"/>
                <a:ea typeface="微软雅黑" panose="020B0503020204020204" pitchFamily="34" charset="-122"/>
              </a:rPr>
              <a:t>能力目标：</a:t>
            </a:r>
          </a:p>
          <a:p>
            <a:pPr>
              <a:lnSpc>
                <a:spcPts val="30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能够掌握国际货物运输方式 </a:t>
            </a:r>
          </a:p>
        </p:txBody>
      </p:sp>
      <p:sp>
        <p:nvSpPr>
          <p:cNvPr id="13" name="object 6"/>
          <p:cNvSpPr/>
          <p:nvPr/>
        </p:nvSpPr>
        <p:spPr>
          <a:xfrm>
            <a:off x="311689" y="3527949"/>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82352" y="3484650"/>
            <a:ext cx="7056034" cy="900246"/>
          </a:xfrm>
          <a:prstGeom prst="rect">
            <a:avLst/>
          </a:prstGeom>
          <a:noFill/>
        </p:spPr>
        <p:txBody>
          <a:bodyPr wrap="square" rtlCol="0" anchor="t">
            <a:spAutoFit/>
          </a:bodyPr>
          <a:lstStyle/>
          <a:p>
            <a:pPr marL="814070">
              <a:lnSpc>
                <a:spcPts val="3600"/>
              </a:lnSpc>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素质目标：</a:t>
            </a:r>
          </a:p>
          <a:p>
            <a:pPr>
              <a:lnSpc>
                <a:spcPts val="2700"/>
              </a:lnSpc>
              <a:spcBef>
                <a:spcPts val="30"/>
              </a:spcBef>
            </a:pP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开拓国际物流视野</a:t>
            </a:r>
          </a:p>
        </p:txBody>
      </p:sp>
      <p:sp>
        <p:nvSpPr>
          <p:cNvPr id="16" name="文本框 15"/>
          <p:cNvSpPr txBox="1"/>
          <p:nvPr/>
        </p:nvSpPr>
        <p:spPr>
          <a:xfrm>
            <a:off x="6012160" y="1504505"/>
            <a:ext cx="2652452" cy="2554545"/>
          </a:xfrm>
          <a:prstGeom prst="rect">
            <a:avLst/>
          </a:prstGeom>
          <a:noFill/>
        </p:spPr>
        <p:txBody>
          <a:bodyPr wrap="square" rtlCol="0">
            <a:spAutoFit/>
          </a:bodyPr>
          <a:lstStyle/>
          <a:p>
            <a:r>
              <a:rPr lang="zh-CN" altLang="en-US" sz="2000" b="1" dirty="0">
                <a:solidFill>
                  <a:prstClr val="black"/>
                </a:solidFill>
                <a:latin typeface="微软雅黑" panose="020B0503020204020204" pitchFamily="34" charset="-122"/>
                <a:ea typeface="微软雅黑" panose="020B0503020204020204" pitchFamily="34" charset="-122"/>
              </a:rPr>
              <a:t>重点</a:t>
            </a:r>
          </a:p>
          <a:p>
            <a:endParaRPr lang="zh-CN" altLang="en-US" sz="2000" b="1" dirty="0">
              <a:solidFill>
                <a:srgbClr val="FF0000"/>
              </a:solidFill>
              <a:latin typeface="微软雅黑" panose="020B0503020204020204" pitchFamily="34" charset="-122"/>
              <a:ea typeface="微软雅黑" panose="020B0503020204020204" pitchFamily="34" charset="-122"/>
            </a:endParaRPr>
          </a:p>
          <a:p>
            <a:r>
              <a:rPr lang="zh-CN" altLang="en-US" sz="2000" b="1" dirty="0">
                <a:solidFill>
                  <a:prstClr val="black"/>
                </a:solidFill>
                <a:latin typeface="微软雅黑" panose="020B0503020204020204" pitchFamily="34" charset="-122"/>
                <a:ea typeface="微软雅黑" panose="020B0503020204020204" pitchFamily="34" charset="-122"/>
              </a:rPr>
              <a:t>国际货物运输方式的区间</a:t>
            </a:r>
          </a:p>
          <a:p>
            <a:r>
              <a:rPr lang="zh-CN" altLang="en-US" sz="2000" b="1" dirty="0">
                <a:solidFill>
                  <a:prstClr val="black"/>
                </a:solidFill>
                <a:latin typeface="微软雅黑" panose="020B0503020204020204" pitchFamily="34" charset="-122"/>
                <a:ea typeface="微软雅黑" panose="020B0503020204020204" pitchFamily="34" charset="-122"/>
              </a:rPr>
              <a:t>难点</a:t>
            </a:r>
          </a:p>
          <a:p>
            <a:endParaRPr lang="zh-CN" altLang="en-US" sz="2000" b="1" dirty="0">
              <a:solidFill>
                <a:prstClr val="black"/>
              </a:solidFill>
              <a:latin typeface="微软雅黑" panose="020B0503020204020204" pitchFamily="34" charset="-122"/>
              <a:ea typeface="微软雅黑" panose="020B0503020204020204" pitchFamily="34" charset="-122"/>
            </a:endParaRPr>
          </a:p>
          <a:p>
            <a:r>
              <a:rPr lang="zh-CN" altLang="en-US" sz="2000" b="1" dirty="0">
                <a:solidFill>
                  <a:prstClr val="black"/>
                </a:solidFill>
                <a:latin typeface="微软雅黑" panose="020B0503020204020204" pitchFamily="34" charset="-122"/>
                <a:ea typeface="微软雅黑" panose="020B0503020204020204" pitchFamily="34" charset="-122"/>
                <a:sym typeface="+mn-ea"/>
              </a:rPr>
              <a:t>国际货物运输保险的种类</a:t>
            </a:r>
          </a:p>
        </p:txBody>
      </p:sp>
    </p:spTree>
    <p:extLst>
      <p:ext uri="{BB962C8B-B14F-4D97-AF65-F5344CB8AC3E}">
        <p14:creationId xmlns:p14="http://schemas.microsoft.com/office/powerpoint/2010/main" val="4060104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a:solidFill>
                    <a:srgbClr val="0070C0"/>
                  </a:solidFill>
                  <a:latin typeface="华文楷体" panose="02010600040101010101" pitchFamily="2" charset="-122"/>
                  <a:ea typeface="华文楷体" panose="02010600040101010101" pitchFamily="2" charset="-122"/>
                </a:rPr>
                <a:t>一、货物通关</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95605" y="915035"/>
            <a:ext cx="3390265" cy="553085"/>
          </a:xfrm>
          <a:prstGeom prst="rect">
            <a:avLst/>
          </a:prstGeom>
          <a:noFill/>
        </p:spPr>
        <p:txBody>
          <a:bodyPr wrap="square" rtlCol="0">
            <a:spAutoFit/>
          </a:bodyPr>
          <a:lstStyle/>
          <a:p>
            <a:pPr>
              <a:lnSpc>
                <a:spcPct val="150000"/>
              </a:lnSpc>
            </a:pPr>
            <a:r>
              <a:rPr sz="2000" b="1">
                <a:latin typeface="微软雅黑" panose="020B0503020204020204" pitchFamily="34" charset="-122"/>
                <a:ea typeface="微软雅黑" panose="020B0503020204020204" pitchFamily="34" charset="-122"/>
              </a:rPr>
              <a:t>（一）海关的职责</a:t>
            </a:r>
          </a:p>
        </p:txBody>
      </p:sp>
      <p:pic>
        <p:nvPicPr>
          <p:cNvPr id="4" name="图片 3"/>
          <p:cNvPicPr>
            <a:picLocks noChangeAspect="1"/>
          </p:cNvPicPr>
          <p:nvPr/>
        </p:nvPicPr>
        <p:blipFill>
          <a:blip r:embed="rId2"/>
          <a:stretch>
            <a:fillRect/>
          </a:stretch>
        </p:blipFill>
        <p:spPr>
          <a:xfrm>
            <a:off x="1723390" y="1539875"/>
            <a:ext cx="4615180" cy="326707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a:solidFill>
                    <a:srgbClr val="0070C0"/>
                  </a:solidFill>
                  <a:latin typeface="华文楷体" panose="02010600040101010101" pitchFamily="2" charset="-122"/>
                  <a:ea typeface="华文楷体" panose="02010600040101010101" pitchFamily="2" charset="-122"/>
                </a:rPr>
                <a:t>一、货物通关</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395605" y="915035"/>
            <a:ext cx="3390265" cy="553085"/>
          </a:xfrm>
          <a:prstGeom prst="rect">
            <a:avLst/>
          </a:prstGeom>
          <a:noFill/>
        </p:spPr>
        <p:txBody>
          <a:bodyPr wrap="square" rtlCol="0">
            <a:spAutoFit/>
          </a:bodyPr>
          <a:lstStyle/>
          <a:p>
            <a:pPr>
              <a:lnSpc>
                <a:spcPct val="150000"/>
              </a:lnSpc>
            </a:pPr>
            <a:r>
              <a:rPr sz="2000" b="1" dirty="0">
                <a:latin typeface="微软雅黑" panose="020B0503020204020204" pitchFamily="34" charset="-122"/>
                <a:ea typeface="微软雅黑" panose="020B0503020204020204" pitchFamily="34" charset="-122"/>
              </a:rPr>
              <a:t>（</a:t>
            </a:r>
            <a:r>
              <a:rPr sz="2000" b="1" dirty="0" err="1">
                <a:latin typeface="微软雅黑" panose="020B0503020204020204" pitchFamily="34" charset="-122"/>
                <a:ea typeface="微软雅黑" panose="020B0503020204020204" pitchFamily="34" charset="-122"/>
              </a:rPr>
              <a:t>二）货物通关的基本程序</a:t>
            </a:r>
            <a:endParaRPr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1691640" y="1468120"/>
            <a:ext cx="5666105" cy="325755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a:solidFill>
                    <a:srgbClr val="0070C0"/>
                  </a:solidFill>
                  <a:latin typeface="华文楷体" panose="02010600040101010101" pitchFamily="2" charset="-122"/>
                  <a:ea typeface="华文楷体" panose="02010600040101010101" pitchFamily="2" charset="-122"/>
                </a:rPr>
                <a:t>二、海关对物流的监管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319405" y="1219200"/>
            <a:ext cx="8263255" cy="2584450"/>
          </a:xfrm>
          <a:prstGeom prst="rect">
            <a:avLst/>
          </a:prstGeom>
          <a:noFill/>
        </p:spPr>
        <p:txBody>
          <a:bodyPr wrap="square" rtlCol="0" anchor="t">
            <a:spAutoFit/>
          </a:bodyPr>
          <a:lstStyle/>
          <a:p>
            <a:pPr>
              <a:lnSpc>
                <a:spcPct val="150000"/>
              </a:lnSpc>
            </a:pPr>
            <a:r>
              <a:rPr lang="en-US" altLang="zh-CN" dirty="0">
                <a:latin typeface="微软雅黑" panose="020B0503020204020204" pitchFamily="34" charset="-122"/>
                <a:ea typeface="微软雅黑" panose="020B0503020204020204" pitchFamily="34" charset="-122"/>
              </a:rPr>
              <a:t>       </a:t>
            </a:r>
            <a:r>
              <a:rPr lang="zh-CN" altLang="en-US" b="1" dirty="0">
                <a:latin typeface="微软雅黑" panose="020B0503020204020204" pitchFamily="34" charset="-122"/>
                <a:ea typeface="微软雅黑" panose="020B0503020204020204" pitchFamily="34" charset="-122"/>
              </a:rPr>
              <a:t>海关监管</a:t>
            </a:r>
            <a:r>
              <a:rPr lang="zh-CN" altLang="en-US" dirty="0">
                <a:latin typeface="微软雅黑" panose="020B0503020204020204" pitchFamily="34" charset="-122"/>
                <a:ea typeface="微软雅黑" panose="020B0503020204020204" pitchFamily="34" charset="-122"/>
              </a:rPr>
              <a:t>是指海关运用国家赋予的权利，通过</a:t>
            </a:r>
            <a:r>
              <a:rPr lang="zh-CN" altLang="en-US" b="1" dirty="0">
                <a:latin typeface="微软雅黑" panose="020B0503020204020204" pitchFamily="34" charset="-122"/>
                <a:ea typeface="微软雅黑" panose="020B0503020204020204" pitchFamily="34" charset="-122"/>
              </a:rPr>
              <a:t>报关注册登记、审核单据、查验放行、后续管理、违章处理</a:t>
            </a:r>
            <a:r>
              <a:rPr lang="zh-CN" altLang="en-US" dirty="0">
                <a:latin typeface="微软雅黑" panose="020B0503020204020204" pitchFamily="34" charset="-122"/>
                <a:ea typeface="微软雅黑" panose="020B0503020204020204" pitchFamily="34" charset="-122"/>
              </a:rPr>
              <a:t>等环节，对进出境活动实施有效的监督管理。</a:t>
            </a:r>
          </a:p>
          <a:p>
            <a:pPr>
              <a:lnSpc>
                <a:spcPct val="150000"/>
              </a:lnSpc>
            </a:pP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海关监管可分为</a:t>
            </a:r>
            <a:r>
              <a:rPr lang="zh-CN" altLang="en-US" b="1" dirty="0">
                <a:latin typeface="微软雅黑" panose="020B0503020204020204" pitchFamily="34" charset="-122"/>
                <a:ea typeface="微软雅黑" panose="020B0503020204020204" pitchFamily="34" charset="-122"/>
              </a:rPr>
              <a:t>货物和运输工具的监管与行李、邮递物品的监管</a:t>
            </a:r>
            <a:r>
              <a:rPr lang="zh-CN" altLang="en-US" dirty="0">
                <a:latin typeface="微软雅黑" panose="020B0503020204020204" pitchFamily="34" charset="-122"/>
                <a:ea typeface="微软雅黑" panose="020B0503020204020204" pitchFamily="34" charset="-122"/>
              </a:rPr>
              <a:t>两部分。</a:t>
            </a:r>
          </a:p>
          <a:p>
            <a:pPr>
              <a:lnSpc>
                <a:spcPct val="150000"/>
              </a:lnSpc>
            </a:pP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海关通过对进出境的物品监管，来确认当事人进出境活动以及进出口企业经营活动是否符合法律规范和海关监管的要求。</a:t>
            </a:r>
          </a:p>
          <a:p>
            <a:pPr>
              <a:lnSpc>
                <a:spcPct val="150000"/>
              </a:lnSpc>
            </a:pP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海关监管的主要模式是</a:t>
            </a:r>
            <a:r>
              <a:rPr lang="zh-CN" altLang="en-US" b="1" dirty="0">
                <a:latin typeface="微软雅黑" panose="020B0503020204020204" pitchFamily="34" charset="-122"/>
                <a:ea typeface="微软雅黑" panose="020B0503020204020204" pitchFamily="34" charset="-122"/>
              </a:rPr>
              <a:t>海关稽查制度</a:t>
            </a:r>
            <a:r>
              <a:rPr lang="zh-CN" altLang="en-US" dirty="0">
                <a:latin typeface="微软雅黑" panose="020B0503020204020204" pitchFamily="34" charset="-122"/>
                <a:ea typeface="微软雅黑" panose="020B0503020204020204" pitchFamily="34" charset="-122"/>
              </a:rPr>
              <a:t>。</a:t>
            </a:r>
            <a:endParaRPr lang="zh-CN" altLang="en-US"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56524" cy="521970"/>
            <a:chOff x="152400" y="413694"/>
            <a:chExt cx="10342033" cy="496063"/>
          </a:xfrm>
        </p:grpSpPr>
        <p:sp>
          <p:nvSpPr>
            <p:cNvPr id="5126" name="文本框 57"/>
            <p:cNvSpPr txBox="1">
              <a:spLocks noChangeArrowheads="1"/>
            </p:cNvSpPr>
            <p:nvPr/>
          </p:nvSpPr>
          <p:spPr bwMode="auto">
            <a:xfrm>
              <a:off x="255693" y="413694"/>
              <a:ext cx="10238740"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 </a:t>
              </a:r>
              <a:r>
                <a:rPr lang="zh-CN" altLang="en-US" b="1" dirty="0">
                  <a:solidFill>
                    <a:srgbClr val="0070C0"/>
                  </a:solidFill>
                  <a:latin typeface="华文楷体" panose="02010600040101010101" pitchFamily="2" charset="-122"/>
                  <a:ea typeface="华文楷体" panose="02010600040101010101" pitchFamily="2" charset="-122"/>
                </a:rPr>
                <a:t>三、国际货物运输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8917"/>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395605" y="848995"/>
            <a:ext cx="4176395" cy="507831"/>
          </a:xfrm>
          <a:prstGeom prst="rect">
            <a:avLst/>
          </a:prstGeom>
          <a:noFill/>
        </p:spPr>
        <p:txBody>
          <a:bodyPr wrap="square" rtlCol="0" anchor="t">
            <a:spAutoFit/>
          </a:bodyPr>
          <a:lstStyle/>
          <a:p>
            <a:pPr>
              <a:lnSpc>
                <a:spcPct val="150000"/>
              </a:lnSpc>
            </a:pPr>
            <a:r>
              <a:rPr b="1" dirty="0">
                <a:latin typeface="微软雅黑" panose="020B0503020204020204" pitchFamily="34" charset="-122"/>
                <a:ea typeface="微软雅黑" panose="020B0503020204020204" pitchFamily="34" charset="-122"/>
              </a:rPr>
              <a:t>（一）“</a:t>
            </a:r>
            <a:r>
              <a:rPr b="1" dirty="0" err="1">
                <a:latin typeface="微软雅黑" panose="020B0503020204020204" pitchFamily="34" charset="-122"/>
                <a:ea typeface="微软雅黑" panose="020B0503020204020204" pitchFamily="34" charset="-122"/>
              </a:rPr>
              <a:t>大陆桥”运输</a:t>
            </a:r>
            <a:endParaRPr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323850" y="1275080"/>
            <a:ext cx="8506460" cy="3416320"/>
          </a:xfrm>
          <a:prstGeom prst="rect">
            <a:avLst/>
          </a:prstGeom>
          <a:noFill/>
        </p:spPr>
        <p:txBody>
          <a:bodyPr wrap="square" rtlCol="0" anchor="t">
            <a:spAutoFit/>
          </a:bodyPr>
          <a:lstStyle/>
          <a:p>
            <a:pPr>
              <a:lnSpc>
                <a:spcPct val="150000"/>
              </a:lnSpc>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大陆桥是指</a:t>
            </a:r>
            <a:r>
              <a:rPr lang="zh-CN" altLang="en-US"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横贯大陆的铁路</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把两侧的海上运输线联结起来的便捷运输通道，它的主要</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功能</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是便于开展集装箱海陆联运，缩短运输里程。</a:t>
            </a:r>
          </a:p>
          <a:p>
            <a:pPr>
              <a:lnSpc>
                <a:spcPct val="150000"/>
              </a:lnSpc>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大陆桥这种运输方式是以集装箱为核心，采用水运、铁运、汽运等相结合的联合运输方式，有以下优点：</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）可以实现门到门的运输方式，由运输者承担运输全程责任。</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）与海运相比，运输里程缩短，运输速度加快，装卸时间少，物流速度加快。</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）节约运输、保管和装卸费用。</a:t>
            </a:r>
          </a:p>
          <a:p>
            <a:pPr>
              <a:lnSpc>
                <a:spcPct val="15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）保证物流作业质量，满足货物要求。</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2.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3.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4.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ags/tag5.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6.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7.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8.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497</TotalTime>
  <Words>1343</Words>
  <Application>Microsoft Office PowerPoint</Application>
  <PresentationFormat>全屏显示(16:9)</PresentationFormat>
  <Paragraphs>133</Paragraphs>
  <Slides>25</Slides>
  <Notes>2</Notes>
  <HiddenSlides>0</HiddenSlides>
  <MMClips>0</MMClips>
  <ScaleCrop>false</ScaleCrop>
  <HeadingPairs>
    <vt:vector size="8" baseType="variant">
      <vt:variant>
        <vt:lpstr>已用的字体</vt:lpstr>
      </vt:variant>
      <vt:variant>
        <vt:i4>11</vt:i4>
      </vt:variant>
      <vt:variant>
        <vt:lpstr>主题</vt:lpstr>
      </vt:variant>
      <vt:variant>
        <vt:i4>6</vt:i4>
      </vt:variant>
      <vt:variant>
        <vt:lpstr>嵌入 OLE 服务器</vt:lpstr>
      </vt:variant>
      <vt:variant>
        <vt:i4>1</vt:i4>
      </vt:variant>
      <vt:variant>
        <vt:lpstr>幻灯片标题</vt:lpstr>
      </vt:variant>
      <vt:variant>
        <vt:i4>25</vt:i4>
      </vt:variant>
    </vt:vector>
  </HeadingPairs>
  <TitlesOfParts>
    <vt:vector size="43" baseType="lpstr">
      <vt:lpstr>Arial Unicode MS</vt:lpstr>
      <vt:lpstr>Bosch Office Sans</vt:lpstr>
      <vt:lpstr>黑体</vt:lpstr>
      <vt:lpstr>华文楷体</vt:lpstr>
      <vt:lpstr>隶书</vt:lpstr>
      <vt:lpstr>宋体</vt:lpstr>
      <vt:lpstr>微软雅黑</vt:lpstr>
      <vt:lpstr>Arial</vt:lpstr>
      <vt:lpstr>Calibri</vt:lpstr>
      <vt:lpstr>Times New Roman</vt:lpstr>
      <vt:lpstr>Wingdings 3</vt:lpstr>
      <vt:lpstr>Office 主题​​</vt:lpstr>
      <vt:lpstr>Bosch</vt:lpstr>
      <vt:lpstr>1_Bosch</vt:lpstr>
      <vt:lpstr>5_Office Theme</vt:lpstr>
      <vt:lpstr>Office Theme</vt:lpstr>
      <vt:lpstr>2_Office Theme</vt:lpstr>
      <vt:lpstr>Document</vt:lpstr>
      <vt:lpstr>PowerPoint 演示文稿</vt:lpstr>
      <vt:lpstr>PowerPoint 演示文稿</vt:lpstr>
      <vt:lpstr>PowerPoint 演示文稿</vt:lpstr>
      <vt:lpstr>任务二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nsq15050797017@outlook.com</dc:creator>
  <cp:lastModifiedBy>MsUser</cp:lastModifiedBy>
  <cp:revision>662</cp:revision>
  <dcterms:created xsi:type="dcterms:W3CDTF">2020-05-27T12:17:00Z</dcterms:created>
  <dcterms:modified xsi:type="dcterms:W3CDTF">2025-09-10T02:13:24Z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157700F2AF8941F386043FF74975DD27</vt:lpwstr>
  </property>
</Properties>
</file>